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41"/>
  </p:notesMasterIdLst>
  <p:sldIdLst>
    <p:sldId id="364" r:id="rId3"/>
    <p:sldId id="261" r:id="rId4"/>
    <p:sldId id="308" r:id="rId5"/>
    <p:sldId id="309" r:id="rId6"/>
    <p:sldId id="310" r:id="rId7"/>
    <p:sldId id="262" r:id="rId8"/>
    <p:sldId id="263" r:id="rId9"/>
    <p:sldId id="354" r:id="rId10"/>
    <p:sldId id="359" r:id="rId11"/>
    <p:sldId id="360" r:id="rId12"/>
    <p:sldId id="345" r:id="rId13"/>
    <p:sldId id="362" r:id="rId14"/>
    <p:sldId id="337" r:id="rId15"/>
    <p:sldId id="315" r:id="rId16"/>
    <p:sldId id="268" r:id="rId17"/>
    <p:sldId id="311" r:id="rId18"/>
    <p:sldId id="363" r:id="rId19"/>
    <p:sldId id="314" r:id="rId20"/>
    <p:sldId id="316" r:id="rId21"/>
    <p:sldId id="317" r:id="rId22"/>
    <p:sldId id="318" r:id="rId23"/>
    <p:sldId id="319" r:id="rId24"/>
    <p:sldId id="321" r:id="rId25"/>
    <p:sldId id="322" r:id="rId26"/>
    <p:sldId id="323" r:id="rId27"/>
    <p:sldId id="324" r:id="rId28"/>
    <p:sldId id="326" r:id="rId29"/>
    <p:sldId id="327" r:id="rId30"/>
    <p:sldId id="328" r:id="rId31"/>
    <p:sldId id="329" r:id="rId32"/>
    <p:sldId id="334" r:id="rId33"/>
    <p:sldId id="335" r:id="rId34"/>
    <p:sldId id="336" r:id="rId35"/>
    <p:sldId id="330" r:id="rId36"/>
    <p:sldId id="331" r:id="rId37"/>
    <p:sldId id="353" r:id="rId38"/>
    <p:sldId id="320" r:id="rId39"/>
    <p:sldId id="307" r:id="rId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6043"/>
    <a:srgbClr val="FFFF00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8" autoAdjust="0"/>
    <p:restoredTop sz="94600"/>
  </p:normalViewPr>
  <p:slideViewPr>
    <p:cSldViewPr>
      <p:cViewPr varScale="1">
        <p:scale>
          <a:sx n="59" d="100"/>
          <a:sy n="59" d="100"/>
        </p:scale>
        <p:origin x="155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slide" Target="slides/slide24.xml" /><Relationship Id="rId39" Type="http://schemas.openxmlformats.org/officeDocument/2006/relationships/slide" Target="slides/slide37.xml" /><Relationship Id="rId3" Type="http://schemas.openxmlformats.org/officeDocument/2006/relationships/slide" Target="slides/slide1.xml" /><Relationship Id="rId21" Type="http://schemas.openxmlformats.org/officeDocument/2006/relationships/slide" Target="slides/slide19.xml" /><Relationship Id="rId34" Type="http://schemas.openxmlformats.org/officeDocument/2006/relationships/slide" Target="slides/slide32.xml" /><Relationship Id="rId42" Type="http://schemas.openxmlformats.org/officeDocument/2006/relationships/presProps" Target="presProps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slide" Target="slides/slide23.xml" /><Relationship Id="rId33" Type="http://schemas.openxmlformats.org/officeDocument/2006/relationships/slide" Target="slides/slide31.xml" /><Relationship Id="rId38" Type="http://schemas.openxmlformats.org/officeDocument/2006/relationships/slide" Target="slides/slide36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slide" Target="slides/slide18.xml" /><Relationship Id="rId29" Type="http://schemas.openxmlformats.org/officeDocument/2006/relationships/slide" Target="slides/slide27.xml" /><Relationship Id="rId41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slide" Target="slides/slide22.xml" /><Relationship Id="rId32" Type="http://schemas.openxmlformats.org/officeDocument/2006/relationships/slide" Target="slides/slide30.xml" /><Relationship Id="rId37" Type="http://schemas.openxmlformats.org/officeDocument/2006/relationships/slide" Target="slides/slide35.xml" /><Relationship Id="rId40" Type="http://schemas.openxmlformats.org/officeDocument/2006/relationships/slide" Target="slides/slide38.xml" /><Relationship Id="rId45" Type="http://schemas.openxmlformats.org/officeDocument/2006/relationships/tableStyles" Target="tableStyles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slide" Target="slides/slide21.xml" /><Relationship Id="rId28" Type="http://schemas.openxmlformats.org/officeDocument/2006/relationships/slide" Target="slides/slide26.xml" /><Relationship Id="rId36" Type="http://schemas.openxmlformats.org/officeDocument/2006/relationships/slide" Target="slides/slide34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31" Type="http://schemas.openxmlformats.org/officeDocument/2006/relationships/slide" Target="slides/slide29.xml" /><Relationship Id="rId44" Type="http://schemas.openxmlformats.org/officeDocument/2006/relationships/theme" Target="theme/theme1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slide" Target="slides/slide20.xml" /><Relationship Id="rId27" Type="http://schemas.openxmlformats.org/officeDocument/2006/relationships/slide" Target="slides/slide25.xml" /><Relationship Id="rId30" Type="http://schemas.openxmlformats.org/officeDocument/2006/relationships/slide" Target="slides/slide28.xml" /><Relationship Id="rId35" Type="http://schemas.openxmlformats.org/officeDocument/2006/relationships/slide" Target="slides/slide33.xml" /><Relationship Id="rId43" Type="http://schemas.openxmlformats.org/officeDocument/2006/relationships/viewProps" Target="view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EE2AC7-8410-48B5-A6E0-362AE2FC851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E3D6644-8679-40C6-8F8E-8D96F2F604A2}">
      <dgm:prSet/>
      <dgm:spPr/>
      <dgm:t>
        <a:bodyPr/>
        <a:lstStyle/>
        <a:p>
          <a:pPr rtl="0"/>
          <a:r>
            <a:rPr lang="en-US" dirty="0">
              <a:solidFill>
                <a:srgbClr val="FF0000"/>
              </a:solidFill>
              <a:latin typeface="Algerian" pitchFamily="82" charset="0"/>
            </a:rPr>
            <a:t>How to Get Your Ideal Weight</a:t>
          </a:r>
        </a:p>
      </dgm:t>
    </dgm:pt>
    <dgm:pt modelId="{D901466F-A693-4195-8CA6-3B3A004A1DCD}" type="parTrans" cxnId="{3380E0E2-BCA2-4209-AE7B-AFD949F66CC3}">
      <dgm:prSet/>
      <dgm:spPr/>
      <dgm:t>
        <a:bodyPr/>
        <a:lstStyle/>
        <a:p>
          <a:endParaRPr lang="en-US"/>
        </a:p>
      </dgm:t>
    </dgm:pt>
    <dgm:pt modelId="{620BE41E-7F06-4D04-8E64-975D345E85F6}" type="sibTrans" cxnId="{3380E0E2-BCA2-4209-AE7B-AFD949F66CC3}">
      <dgm:prSet/>
      <dgm:spPr/>
      <dgm:t>
        <a:bodyPr/>
        <a:lstStyle/>
        <a:p>
          <a:endParaRPr lang="en-US"/>
        </a:p>
      </dgm:t>
    </dgm:pt>
    <dgm:pt modelId="{56BF0629-84C4-46D9-90C5-2FDB4972C7CB}" type="pres">
      <dgm:prSet presAssocID="{19EE2AC7-8410-48B5-A6E0-362AE2FC8512}" presName="linear" presStyleCnt="0">
        <dgm:presLayoutVars>
          <dgm:animLvl val="lvl"/>
          <dgm:resizeHandles val="exact"/>
        </dgm:presLayoutVars>
      </dgm:prSet>
      <dgm:spPr/>
    </dgm:pt>
    <dgm:pt modelId="{F39E8C22-C1A6-4166-9644-D9FCB0A2EF0E}" type="pres">
      <dgm:prSet presAssocID="{FE3D6644-8679-40C6-8F8E-8D96F2F604A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33F8B17-F25E-4646-AD30-386719618A29}" type="presOf" srcId="{19EE2AC7-8410-48B5-A6E0-362AE2FC8512}" destId="{56BF0629-84C4-46D9-90C5-2FDB4972C7CB}" srcOrd="0" destOrd="0" presId="urn:microsoft.com/office/officeart/2005/8/layout/vList2"/>
    <dgm:cxn modelId="{B90A1B43-4814-4740-A139-468F38EB7B18}" type="presOf" srcId="{FE3D6644-8679-40C6-8F8E-8D96F2F604A2}" destId="{F39E8C22-C1A6-4166-9644-D9FCB0A2EF0E}" srcOrd="0" destOrd="0" presId="urn:microsoft.com/office/officeart/2005/8/layout/vList2"/>
    <dgm:cxn modelId="{3380E0E2-BCA2-4209-AE7B-AFD949F66CC3}" srcId="{19EE2AC7-8410-48B5-A6E0-362AE2FC8512}" destId="{FE3D6644-8679-40C6-8F8E-8D96F2F604A2}" srcOrd="0" destOrd="0" parTransId="{D901466F-A693-4195-8CA6-3B3A004A1DCD}" sibTransId="{620BE41E-7F06-4D04-8E64-975D345E85F6}"/>
    <dgm:cxn modelId="{33C43962-9EA4-4AD8-B615-E89E7606CE9F}" type="presParOf" srcId="{56BF0629-84C4-46D9-90C5-2FDB4972C7CB}" destId="{F39E8C22-C1A6-4166-9644-D9FCB0A2EF0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DA20CA-0109-490D-A89C-40EEB2E53D12}" type="doc">
      <dgm:prSet loTypeId="urn:microsoft.com/office/officeart/2005/8/layout/hList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3021DCD-748B-4D69-A00F-D8D75857265C}">
      <dgm:prSet phldrT="[Text]" custT="1"/>
      <dgm:spPr/>
      <dgm:t>
        <a:bodyPr/>
        <a:lstStyle/>
        <a:p>
          <a:r>
            <a:rPr lang="en-US" sz="4000" dirty="0">
              <a:solidFill>
                <a:srgbClr val="FFFF00"/>
              </a:solidFill>
              <a:latin typeface="Algerian" pitchFamily="82" charset="0"/>
            </a:rPr>
            <a:t>Ideal Weight Methods</a:t>
          </a:r>
        </a:p>
      </dgm:t>
    </dgm:pt>
    <dgm:pt modelId="{1C2F1D0E-7536-4705-9C10-47CE181ADA78}" type="parTrans" cxnId="{DF3C2903-6763-4A90-9233-A721E38E7BC4}">
      <dgm:prSet/>
      <dgm:spPr/>
      <dgm:t>
        <a:bodyPr/>
        <a:lstStyle/>
        <a:p>
          <a:endParaRPr lang="en-US"/>
        </a:p>
      </dgm:t>
    </dgm:pt>
    <dgm:pt modelId="{259FEA37-E106-465B-A1A1-981D25E992F9}" type="sibTrans" cxnId="{DF3C2903-6763-4A90-9233-A721E38E7BC4}">
      <dgm:prSet/>
      <dgm:spPr/>
      <dgm:t>
        <a:bodyPr/>
        <a:lstStyle/>
        <a:p>
          <a:endParaRPr lang="en-US"/>
        </a:p>
      </dgm:t>
    </dgm:pt>
    <dgm:pt modelId="{FDB24AFF-C66B-4018-A0ED-8A4900A9AD72}">
      <dgm:prSet phldrT="[Text]"/>
      <dgm:spPr/>
      <dgm:t>
        <a:bodyPr/>
        <a:lstStyle/>
        <a:p>
          <a:r>
            <a:rPr lang="en-US" dirty="0"/>
            <a:t>Height Weight Chart</a:t>
          </a:r>
        </a:p>
      </dgm:t>
    </dgm:pt>
    <dgm:pt modelId="{E8FFACAB-367E-428D-B9C6-7DFE081CD99C}" type="parTrans" cxnId="{7EF23DB0-9206-41E5-AFFB-AECE65B5465D}">
      <dgm:prSet/>
      <dgm:spPr/>
      <dgm:t>
        <a:bodyPr/>
        <a:lstStyle/>
        <a:p>
          <a:endParaRPr lang="en-US"/>
        </a:p>
      </dgm:t>
    </dgm:pt>
    <dgm:pt modelId="{2E27D3C8-0982-4D45-B8E0-2DCCD1724521}" type="sibTrans" cxnId="{7EF23DB0-9206-41E5-AFFB-AECE65B5465D}">
      <dgm:prSet/>
      <dgm:spPr/>
      <dgm:t>
        <a:bodyPr/>
        <a:lstStyle/>
        <a:p>
          <a:endParaRPr lang="en-US"/>
        </a:p>
      </dgm:t>
    </dgm:pt>
    <dgm:pt modelId="{90A97334-7EFB-4B36-A52C-D8F8975311C1}">
      <dgm:prSet phldrT="[Text]"/>
      <dgm:spPr/>
      <dgm:t>
        <a:bodyPr/>
        <a:lstStyle/>
        <a:p>
          <a:r>
            <a:rPr lang="en-US" dirty="0"/>
            <a:t>BMI</a:t>
          </a:r>
        </a:p>
      </dgm:t>
    </dgm:pt>
    <dgm:pt modelId="{7D4EFF9B-7411-4F46-BEDE-3338A748B47F}" type="parTrans" cxnId="{ED630604-BB2D-49C6-BB89-5B7D4FF964A5}">
      <dgm:prSet/>
      <dgm:spPr/>
      <dgm:t>
        <a:bodyPr/>
        <a:lstStyle/>
        <a:p>
          <a:endParaRPr lang="en-US"/>
        </a:p>
      </dgm:t>
    </dgm:pt>
    <dgm:pt modelId="{AA347C22-5FE8-4FB7-A01E-009EB8C8A5E4}" type="sibTrans" cxnId="{ED630604-BB2D-49C6-BB89-5B7D4FF964A5}">
      <dgm:prSet/>
      <dgm:spPr/>
      <dgm:t>
        <a:bodyPr/>
        <a:lstStyle/>
        <a:p>
          <a:endParaRPr lang="en-US"/>
        </a:p>
      </dgm:t>
    </dgm:pt>
    <dgm:pt modelId="{EACBCD73-690C-4018-A29D-A31217CE4A5B}">
      <dgm:prSet phldrT="[Text]"/>
      <dgm:spPr/>
      <dgm:t>
        <a:bodyPr/>
        <a:lstStyle/>
        <a:p>
          <a:r>
            <a:rPr lang="en-US" dirty="0"/>
            <a:t>BIA</a:t>
          </a:r>
        </a:p>
      </dgm:t>
    </dgm:pt>
    <dgm:pt modelId="{BE6A7963-9A54-4C24-BE36-DA93DF9EC532}" type="parTrans" cxnId="{D1604665-3768-4C0E-A787-ADD5F05D4815}">
      <dgm:prSet/>
      <dgm:spPr/>
      <dgm:t>
        <a:bodyPr/>
        <a:lstStyle/>
        <a:p>
          <a:endParaRPr lang="en-US"/>
        </a:p>
      </dgm:t>
    </dgm:pt>
    <dgm:pt modelId="{FAEAD9C6-0397-4C7B-BDE6-9C81DD2E75C9}" type="sibTrans" cxnId="{D1604665-3768-4C0E-A787-ADD5F05D4815}">
      <dgm:prSet/>
      <dgm:spPr/>
      <dgm:t>
        <a:bodyPr/>
        <a:lstStyle/>
        <a:p>
          <a:endParaRPr lang="en-US"/>
        </a:p>
      </dgm:t>
    </dgm:pt>
    <dgm:pt modelId="{6AB340C5-236B-42E2-942D-942C750149E2}">
      <dgm:prSet phldrT="[Text]"/>
      <dgm:spPr/>
      <dgm:t>
        <a:bodyPr/>
        <a:lstStyle/>
        <a:p>
          <a:r>
            <a:rPr lang="en-US" dirty="0">
              <a:solidFill>
                <a:schemeClr val="tx1">
                  <a:lumMod val="65000"/>
                  <a:lumOff val="35000"/>
                </a:schemeClr>
              </a:solidFill>
            </a:rPr>
            <a:t>Skin Fold Method</a:t>
          </a:r>
        </a:p>
      </dgm:t>
    </dgm:pt>
    <dgm:pt modelId="{2B01F750-D674-4DB6-9ACF-A0912EDAD028}" type="parTrans" cxnId="{03565FC4-7A4A-4994-9AC4-46438BD46042}">
      <dgm:prSet/>
      <dgm:spPr/>
      <dgm:t>
        <a:bodyPr/>
        <a:lstStyle/>
        <a:p>
          <a:endParaRPr lang="en-US"/>
        </a:p>
      </dgm:t>
    </dgm:pt>
    <dgm:pt modelId="{AF1EE1CE-8A86-46C3-BB6F-E2B41A1DC532}" type="sibTrans" cxnId="{03565FC4-7A4A-4994-9AC4-46438BD46042}">
      <dgm:prSet/>
      <dgm:spPr/>
      <dgm:t>
        <a:bodyPr/>
        <a:lstStyle/>
        <a:p>
          <a:endParaRPr lang="en-US"/>
        </a:p>
      </dgm:t>
    </dgm:pt>
    <dgm:pt modelId="{F3224A2A-4A1E-403A-88B5-5B93CB0335CD}">
      <dgm:prSet phldrT="[Text]"/>
      <dgm:spPr/>
      <dgm:t>
        <a:bodyPr/>
        <a:lstStyle/>
        <a:p>
          <a:r>
            <a:rPr lang="en-US" dirty="0">
              <a:solidFill>
                <a:srgbClr val="FF0000"/>
              </a:solidFill>
            </a:rPr>
            <a:t>Circumference</a:t>
          </a:r>
          <a:r>
            <a:rPr lang="en-US" dirty="0"/>
            <a:t> </a:t>
          </a:r>
          <a:r>
            <a:rPr lang="en-US" dirty="0">
              <a:solidFill>
                <a:srgbClr val="FF0000"/>
              </a:solidFill>
            </a:rPr>
            <a:t>Method</a:t>
          </a:r>
        </a:p>
      </dgm:t>
    </dgm:pt>
    <dgm:pt modelId="{2025076A-6CE1-45DD-B9F3-286029928F80}" type="parTrans" cxnId="{96CD18E4-848D-432E-B05C-CD05E76F2CAB}">
      <dgm:prSet/>
      <dgm:spPr/>
      <dgm:t>
        <a:bodyPr/>
        <a:lstStyle/>
        <a:p>
          <a:endParaRPr lang="en-US"/>
        </a:p>
      </dgm:t>
    </dgm:pt>
    <dgm:pt modelId="{D89694D1-6A3E-402C-A834-316317DC153F}" type="sibTrans" cxnId="{96CD18E4-848D-432E-B05C-CD05E76F2CAB}">
      <dgm:prSet/>
      <dgm:spPr/>
      <dgm:t>
        <a:bodyPr/>
        <a:lstStyle/>
        <a:p>
          <a:endParaRPr lang="en-US"/>
        </a:p>
      </dgm:t>
    </dgm:pt>
    <dgm:pt modelId="{011D939E-7194-4262-8AF2-6A3F1BD12D7A}" type="pres">
      <dgm:prSet presAssocID="{01DA20CA-0109-490D-A89C-40EEB2E53D12}" presName="composite" presStyleCnt="0">
        <dgm:presLayoutVars>
          <dgm:chMax val="1"/>
          <dgm:dir/>
          <dgm:resizeHandles val="exact"/>
        </dgm:presLayoutVars>
      </dgm:prSet>
      <dgm:spPr/>
    </dgm:pt>
    <dgm:pt modelId="{6514D36A-EACE-4C66-9F97-322925463B23}" type="pres">
      <dgm:prSet presAssocID="{63021DCD-748B-4D69-A00F-D8D75857265C}" presName="roof" presStyleLbl="dkBgShp" presStyleIdx="0" presStyleCnt="2"/>
      <dgm:spPr/>
    </dgm:pt>
    <dgm:pt modelId="{AE3B5F7A-6980-4D5F-A771-B5162030A9B6}" type="pres">
      <dgm:prSet presAssocID="{63021DCD-748B-4D69-A00F-D8D75857265C}" presName="pillars" presStyleCnt="0"/>
      <dgm:spPr/>
    </dgm:pt>
    <dgm:pt modelId="{22132BE0-E24C-4DDB-9151-1C40369CB4AD}" type="pres">
      <dgm:prSet presAssocID="{63021DCD-748B-4D69-A00F-D8D75857265C}" presName="pillar1" presStyleLbl="node1" presStyleIdx="0" presStyleCnt="5">
        <dgm:presLayoutVars>
          <dgm:bulletEnabled val="1"/>
        </dgm:presLayoutVars>
      </dgm:prSet>
      <dgm:spPr/>
    </dgm:pt>
    <dgm:pt modelId="{F3E64A09-0CA9-4E42-A821-916438ADB78E}" type="pres">
      <dgm:prSet presAssocID="{90A97334-7EFB-4B36-A52C-D8F8975311C1}" presName="pillarX" presStyleLbl="node1" presStyleIdx="1" presStyleCnt="5">
        <dgm:presLayoutVars>
          <dgm:bulletEnabled val="1"/>
        </dgm:presLayoutVars>
      </dgm:prSet>
      <dgm:spPr/>
    </dgm:pt>
    <dgm:pt modelId="{99142382-15A8-4615-B9EE-217709DA525E}" type="pres">
      <dgm:prSet presAssocID="{EACBCD73-690C-4018-A29D-A31217CE4A5B}" presName="pillarX" presStyleLbl="node1" presStyleIdx="2" presStyleCnt="5">
        <dgm:presLayoutVars>
          <dgm:bulletEnabled val="1"/>
        </dgm:presLayoutVars>
      </dgm:prSet>
      <dgm:spPr/>
    </dgm:pt>
    <dgm:pt modelId="{4ABEA846-7DEB-4BB7-919F-DDBC4B5D8C43}" type="pres">
      <dgm:prSet presAssocID="{6AB340C5-236B-42E2-942D-942C750149E2}" presName="pillarX" presStyleLbl="node1" presStyleIdx="3" presStyleCnt="5" custLinFactNeighborX="-8323" custLinFactNeighborY="484">
        <dgm:presLayoutVars>
          <dgm:bulletEnabled val="1"/>
        </dgm:presLayoutVars>
      </dgm:prSet>
      <dgm:spPr/>
    </dgm:pt>
    <dgm:pt modelId="{93295E38-C43F-4835-A76F-37145978ACDC}" type="pres">
      <dgm:prSet presAssocID="{F3224A2A-4A1E-403A-88B5-5B93CB0335CD}" presName="pillarX" presStyleLbl="node1" presStyleIdx="4" presStyleCnt="5" custLinFactNeighborX="-1816" custLinFactNeighborY="484">
        <dgm:presLayoutVars>
          <dgm:bulletEnabled val="1"/>
        </dgm:presLayoutVars>
      </dgm:prSet>
      <dgm:spPr/>
    </dgm:pt>
    <dgm:pt modelId="{2833A524-38C8-4C0B-999B-8D0C284F8B09}" type="pres">
      <dgm:prSet presAssocID="{63021DCD-748B-4D69-A00F-D8D75857265C}" presName="base" presStyleLbl="dkBgShp" presStyleIdx="1" presStyleCnt="2"/>
      <dgm:spPr/>
    </dgm:pt>
  </dgm:ptLst>
  <dgm:cxnLst>
    <dgm:cxn modelId="{DF3C2903-6763-4A90-9233-A721E38E7BC4}" srcId="{01DA20CA-0109-490D-A89C-40EEB2E53D12}" destId="{63021DCD-748B-4D69-A00F-D8D75857265C}" srcOrd="0" destOrd="0" parTransId="{1C2F1D0E-7536-4705-9C10-47CE181ADA78}" sibTransId="{259FEA37-E106-465B-A1A1-981D25E992F9}"/>
    <dgm:cxn modelId="{ED630604-BB2D-49C6-BB89-5B7D4FF964A5}" srcId="{63021DCD-748B-4D69-A00F-D8D75857265C}" destId="{90A97334-7EFB-4B36-A52C-D8F8975311C1}" srcOrd="1" destOrd="0" parTransId="{7D4EFF9B-7411-4F46-BEDE-3338A748B47F}" sibTransId="{AA347C22-5FE8-4FB7-A01E-009EB8C8A5E4}"/>
    <dgm:cxn modelId="{0680CD1D-681F-42B6-AFEA-2C120998687C}" type="presOf" srcId="{63021DCD-748B-4D69-A00F-D8D75857265C}" destId="{6514D36A-EACE-4C66-9F97-322925463B23}" srcOrd="0" destOrd="0" presId="urn:microsoft.com/office/officeart/2005/8/layout/hList3"/>
    <dgm:cxn modelId="{D1604665-3768-4C0E-A787-ADD5F05D4815}" srcId="{63021DCD-748B-4D69-A00F-D8D75857265C}" destId="{EACBCD73-690C-4018-A29D-A31217CE4A5B}" srcOrd="2" destOrd="0" parTransId="{BE6A7963-9A54-4C24-BE36-DA93DF9EC532}" sibTransId="{FAEAD9C6-0397-4C7B-BDE6-9C81DD2E75C9}"/>
    <dgm:cxn modelId="{EC340A8A-9B6D-4FB3-8E5D-C8E1F72A4405}" type="presOf" srcId="{EACBCD73-690C-4018-A29D-A31217CE4A5B}" destId="{99142382-15A8-4615-B9EE-217709DA525E}" srcOrd="0" destOrd="0" presId="urn:microsoft.com/office/officeart/2005/8/layout/hList3"/>
    <dgm:cxn modelId="{70ADDD8D-C391-45CB-BD1A-0BECE0E3B8F7}" type="presOf" srcId="{6AB340C5-236B-42E2-942D-942C750149E2}" destId="{4ABEA846-7DEB-4BB7-919F-DDBC4B5D8C43}" srcOrd="0" destOrd="0" presId="urn:microsoft.com/office/officeart/2005/8/layout/hList3"/>
    <dgm:cxn modelId="{5404238F-6D8A-4454-8B0F-5EAD743F791A}" type="presOf" srcId="{F3224A2A-4A1E-403A-88B5-5B93CB0335CD}" destId="{93295E38-C43F-4835-A76F-37145978ACDC}" srcOrd="0" destOrd="0" presId="urn:microsoft.com/office/officeart/2005/8/layout/hList3"/>
    <dgm:cxn modelId="{A4652396-8B04-472C-AA97-414EE26466AB}" type="presOf" srcId="{90A97334-7EFB-4B36-A52C-D8F8975311C1}" destId="{F3E64A09-0CA9-4E42-A821-916438ADB78E}" srcOrd="0" destOrd="0" presId="urn:microsoft.com/office/officeart/2005/8/layout/hList3"/>
    <dgm:cxn modelId="{EC5A5C97-CD7E-4FAF-9CF3-4CCB575ACE43}" type="presOf" srcId="{01DA20CA-0109-490D-A89C-40EEB2E53D12}" destId="{011D939E-7194-4262-8AF2-6A3F1BD12D7A}" srcOrd="0" destOrd="0" presId="urn:microsoft.com/office/officeart/2005/8/layout/hList3"/>
    <dgm:cxn modelId="{99F38EAB-A1D3-4F70-85E3-E8C43854187A}" type="presOf" srcId="{FDB24AFF-C66B-4018-A0ED-8A4900A9AD72}" destId="{22132BE0-E24C-4DDB-9151-1C40369CB4AD}" srcOrd="0" destOrd="0" presId="urn:microsoft.com/office/officeart/2005/8/layout/hList3"/>
    <dgm:cxn modelId="{7EF23DB0-9206-41E5-AFFB-AECE65B5465D}" srcId="{63021DCD-748B-4D69-A00F-D8D75857265C}" destId="{FDB24AFF-C66B-4018-A0ED-8A4900A9AD72}" srcOrd="0" destOrd="0" parTransId="{E8FFACAB-367E-428D-B9C6-7DFE081CD99C}" sibTransId="{2E27D3C8-0982-4D45-B8E0-2DCCD1724521}"/>
    <dgm:cxn modelId="{03565FC4-7A4A-4994-9AC4-46438BD46042}" srcId="{63021DCD-748B-4D69-A00F-D8D75857265C}" destId="{6AB340C5-236B-42E2-942D-942C750149E2}" srcOrd="3" destOrd="0" parTransId="{2B01F750-D674-4DB6-9ACF-A0912EDAD028}" sibTransId="{AF1EE1CE-8A86-46C3-BB6F-E2B41A1DC532}"/>
    <dgm:cxn modelId="{96CD18E4-848D-432E-B05C-CD05E76F2CAB}" srcId="{63021DCD-748B-4D69-A00F-D8D75857265C}" destId="{F3224A2A-4A1E-403A-88B5-5B93CB0335CD}" srcOrd="4" destOrd="0" parTransId="{2025076A-6CE1-45DD-B9F3-286029928F80}" sibTransId="{D89694D1-6A3E-402C-A834-316317DC153F}"/>
    <dgm:cxn modelId="{2FC2008D-057D-440F-8EFA-660AE89B19B6}" type="presParOf" srcId="{011D939E-7194-4262-8AF2-6A3F1BD12D7A}" destId="{6514D36A-EACE-4C66-9F97-322925463B23}" srcOrd="0" destOrd="0" presId="urn:microsoft.com/office/officeart/2005/8/layout/hList3"/>
    <dgm:cxn modelId="{61EA6D01-1DAC-4334-B3E0-7E13B1A52D80}" type="presParOf" srcId="{011D939E-7194-4262-8AF2-6A3F1BD12D7A}" destId="{AE3B5F7A-6980-4D5F-A771-B5162030A9B6}" srcOrd="1" destOrd="0" presId="urn:microsoft.com/office/officeart/2005/8/layout/hList3"/>
    <dgm:cxn modelId="{A6DFFB7B-5009-4D59-93A6-2FD0FC3BB448}" type="presParOf" srcId="{AE3B5F7A-6980-4D5F-A771-B5162030A9B6}" destId="{22132BE0-E24C-4DDB-9151-1C40369CB4AD}" srcOrd="0" destOrd="0" presId="urn:microsoft.com/office/officeart/2005/8/layout/hList3"/>
    <dgm:cxn modelId="{8C08595B-147D-4145-B5D7-9265FE05B6FA}" type="presParOf" srcId="{AE3B5F7A-6980-4D5F-A771-B5162030A9B6}" destId="{F3E64A09-0CA9-4E42-A821-916438ADB78E}" srcOrd="1" destOrd="0" presId="urn:microsoft.com/office/officeart/2005/8/layout/hList3"/>
    <dgm:cxn modelId="{D41EA0F7-E0B6-4EE1-823A-F9F9C11A7258}" type="presParOf" srcId="{AE3B5F7A-6980-4D5F-A771-B5162030A9B6}" destId="{99142382-15A8-4615-B9EE-217709DA525E}" srcOrd="2" destOrd="0" presId="urn:microsoft.com/office/officeart/2005/8/layout/hList3"/>
    <dgm:cxn modelId="{88431ADB-5768-4054-B4D3-2F584A0A315B}" type="presParOf" srcId="{AE3B5F7A-6980-4D5F-A771-B5162030A9B6}" destId="{4ABEA846-7DEB-4BB7-919F-DDBC4B5D8C43}" srcOrd="3" destOrd="0" presId="urn:microsoft.com/office/officeart/2005/8/layout/hList3"/>
    <dgm:cxn modelId="{5A88F6F6-F70F-4EDD-8262-CEA5E2FA6B09}" type="presParOf" srcId="{AE3B5F7A-6980-4D5F-A771-B5162030A9B6}" destId="{93295E38-C43F-4835-A76F-37145978ACDC}" srcOrd="4" destOrd="0" presId="urn:microsoft.com/office/officeart/2005/8/layout/hList3"/>
    <dgm:cxn modelId="{952B63D4-EF3D-4AB6-AB68-C4DA3AACA08F}" type="presParOf" srcId="{011D939E-7194-4262-8AF2-6A3F1BD12D7A}" destId="{2833A524-38C8-4C0B-999B-8D0C284F8B0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9E8C22-C1A6-4166-9644-D9FCB0A2EF0E}">
      <dsp:nvSpPr>
        <dsp:cNvPr id="0" name=""/>
        <dsp:cNvSpPr/>
      </dsp:nvSpPr>
      <dsp:spPr>
        <a:xfrm>
          <a:off x="0" y="69569"/>
          <a:ext cx="8229600" cy="10038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>
              <a:solidFill>
                <a:srgbClr val="FF0000"/>
              </a:solidFill>
              <a:latin typeface="Algerian" pitchFamily="82" charset="0"/>
            </a:rPr>
            <a:t>How to Get Your Ideal Weight</a:t>
          </a:r>
        </a:p>
      </dsp:txBody>
      <dsp:txXfrm>
        <a:off x="49004" y="118573"/>
        <a:ext cx="8131592" cy="9058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14D36A-EACE-4C66-9F97-322925463B23}">
      <dsp:nvSpPr>
        <dsp:cNvPr id="0" name=""/>
        <dsp:cNvSpPr/>
      </dsp:nvSpPr>
      <dsp:spPr>
        <a:xfrm>
          <a:off x="0" y="0"/>
          <a:ext cx="8229600" cy="1357788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rgbClr val="FFFF00"/>
              </a:solidFill>
              <a:latin typeface="Algerian" pitchFamily="82" charset="0"/>
            </a:rPr>
            <a:t>Ideal Weight Methods</a:t>
          </a:r>
        </a:p>
      </dsp:txBody>
      <dsp:txXfrm>
        <a:off x="0" y="0"/>
        <a:ext cx="8229600" cy="1357788"/>
      </dsp:txXfrm>
    </dsp:sp>
    <dsp:sp modelId="{22132BE0-E24C-4DDB-9151-1C40369CB4AD}">
      <dsp:nvSpPr>
        <dsp:cNvPr id="0" name=""/>
        <dsp:cNvSpPr/>
      </dsp:nvSpPr>
      <dsp:spPr>
        <a:xfrm>
          <a:off x="1004" y="1357788"/>
          <a:ext cx="1645518" cy="28513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Height Weight Chart</a:t>
          </a:r>
        </a:p>
      </dsp:txBody>
      <dsp:txXfrm>
        <a:off x="1004" y="1357788"/>
        <a:ext cx="1645518" cy="2851356"/>
      </dsp:txXfrm>
    </dsp:sp>
    <dsp:sp modelId="{F3E64A09-0CA9-4E42-A821-916438ADB78E}">
      <dsp:nvSpPr>
        <dsp:cNvPr id="0" name=""/>
        <dsp:cNvSpPr/>
      </dsp:nvSpPr>
      <dsp:spPr>
        <a:xfrm>
          <a:off x="1646522" y="1357788"/>
          <a:ext cx="1645518" cy="2851356"/>
        </a:xfrm>
        <a:prstGeom prst="rect">
          <a:avLst/>
        </a:prstGeom>
        <a:solidFill>
          <a:schemeClr val="accent2">
            <a:hueOff val="-740158"/>
            <a:satOff val="8334"/>
            <a:lumOff val="156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BMI</a:t>
          </a:r>
        </a:p>
      </dsp:txBody>
      <dsp:txXfrm>
        <a:off x="1646522" y="1357788"/>
        <a:ext cx="1645518" cy="2851356"/>
      </dsp:txXfrm>
    </dsp:sp>
    <dsp:sp modelId="{99142382-15A8-4615-B9EE-217709DA525E}">
      <dsp:nvSpPr>
        <dsp:cNvPr id="0" name=""/>
        <dsp:cNvSpPr/>
      </dsp:nvSpPr>
      <dsp:spPr>
        <a:xfrm>
          <a:off x="3292040" y="1357788"/>
          <a:ext cx="1645518" cy="2851356"/>
        </a:xfrm>
        <a:prstGeom prst="rect">
          <a:avLst/>
        </a:prstGeom>
        <a:solidFill>
          <a:schemeClr val="accent2">
            <a:hueOff val="-1480316"/>
            <a:satOff val="16668"/>
            <a:lumOff val="31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BIA</a:t>
          </a:r>
        </a:p>
      </dsp:txBody>
      <dsp:txXfrm>
        <a:off x="3292040" y="1357788"/>
        <a:ext cx="1645518" cy="2851356"/>
      </dsp:txXfrm>
    </dsp:sp>
    <dsp:sp modelId="{4ABEA846-7DEB-4BB7-919F-DDBC4B5D8C43}">
      <dsp:nvSpPr>
        <dsp:cNvPr id="0" name=""/>
        <dsp:cNvSpPr/>
      </dsp:nvSpPr>
      <dsp:spPr>
        <a:xfrm>
          <a:off x="4800602" y="1371589"/>
          <a:ext cx="1645518" cy="2851356"/>
        </a:xfrm>
        <a:prstGeom prst="rect">
          <a:avLst/>
        </a:prstGeom>
        <a:solidFill>
          <a:schemeClr val="accent2">
            <a:hueOff val="-2220475"/>
            <a:satOff val="25003"/>
            <a:lumOff val="4691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>
                  <a:lumMod val="65000"/>
                  <a:lumOff val="35000"/>
                </a:schemeClr>
              </a:solidFill>
            </a:rPr>
            <a:t>Skin Fold Method</a:t>
          </a:r>
        </a:p>
      </dsp:txBody>
      <dsp:txXfrm>
        <a:off x="4800602" y="1371589"/>
        <a:ext cx="1645518" cy="2851356"/>
      </dsp:txXfrm>
    </dsp:sp>
    <dsp:sp modelId="{93295E38-C43F-4835-A76F-37145978ACDC}">
      <dsp:nvSpPr>
        <dsp:cNvPr id="0" name=""/>
        <dsp:cNvSpPr/>
      </dsp:nvSpPr>
      <dsp:spPr>
        <a:xfrm>
          <a:off x="6553194" y="1371589"/>
          <a:ext cx="1645518" cy="2851356"/>
        </a:xfrm>
        <a:prstGeom prst="rect">
          <a:avLst/>
        </a:prstGeom>
        <a:solidFill>
          <a:schemeClr val="accent2">
            <a:hueOff val="-2960633"/>
            <a:satOff val="33337"/>
            <a:lumOff val="62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FF0000"/>
              </a:solidFill>
            </a:rPr>
            <a:t>Circumference</a:t>
          </a:r>
          <a:r>
            <a:rPr lang="en-US" sz="1800" kern="1200" dirty="0"/>
            <a:t> </a:t>
          </a:r>
          <a:r>
            <a:rPr lang="en-US" sz="1800" kern="1200" dirty="0">
              <a:solidFill>
                <a:srgbClr val="FF0000"/>
              </a:solidFill>
            </a:rPr>
            <a:t>Method</a:t>
          </a:r>
        </a:p>
      </dsp:txBody>
      <dsp:txXfrm>
        <a:off x="6553194" y="1371589"/>
        <a:ext cx="1645518" cy="2851356"/>
      </dsp:txXfrm>
    </dsp:sp>
    <dsp:sp modelId="{2833A524-38C8-4C0B-999B-8D0C284F8B09}">
      <dsp:nvSpPr>
        <dsp:cNvPr id="0" name=""/>
        <dsp:cNvSpPr/>
      </dsp:nvSpPr>
      <dsp:spPr>
        <a:xfrm>
          <a:off x="0" y="4209145"/>
          <a:ext cx="8229600" cy="316817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DAFAC3D-913C-4A2E-BACB-EEFA1FF2CA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5707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FAC3D-913C-4A2E-BACB-EEFA1FF2CAC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287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 /><Relationship Id="rId2" Type="http://schemas.openxmlformats.org/officeDocument/2006/relationships/tags" Target="../tags/tag4.xml" /><Relationship Id="rId1" Type="http://schemas.openxmlformats.org/officeDocument/2006/relationships/tags" Target="../tags/tag3.xml" /><Relationship Id="rId4" Type="http://schemas.openxmlformats.org/officeDocument/2006/relationships/image" Target="../media/image2.jpeg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 /><Relationship Id="rId2" Type="http://schemas.openxmlformats.org/officeDocument/2006/relationships/tags" Target="../tags/tag8.xml" /><Relationship Id="rId1" Type="http://schemas.openxmlformats.org/officeDocument/2006/relationships/tags" Target="../tags/tag7.xml" /><Relationship Id="rId4" Type="http://schemas.openxmlformats.org/officeDocument/2006/relationships/image" Target="../media/image2.jpeg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C6CAA3B-4821-4045-977F-BE628E85E8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540227-F58D-4CE5-887F-7F875FDA3A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8BC9D7-7633-4EB7-8E69-EBAD0911CF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F0D97F-A7F8-4D7F-8E8A-E3A65591B7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FC223A-700D-45FE-9531-1415EE60DB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11E5FC-BE61-4D05-8996-DB2696652A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CC5DCB-2024-4CF1-ACD6-CE3C2CF287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6AA8C3-3716-4AFD-BD3B-6F351554ED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C85274-0315-419D-879B-872B1E60F15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D3E4C0-EC2B-4FCA-BF8D-E53AAD1E1E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12E822-49B6-48D0-AF22-0A75F38393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1097EC1-CF92-4162-BA05-035363D6DB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93C3A9-BFC0-4613-A0F5-32F53DF0CB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51E48A-10DA-47FA-A9C3-7C739D9140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570D6A-C7ED-4856-9030-26D3A120D2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54DE76-43F8-4342-9CA2-C76F6106B5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7B70F5-AD81-43FE-8B9D-A900AFA0C5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09CF35-9117-48AA-A803-070A6B6897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AAD747-76B8-460A-A3E3-FAD2BEB299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AC6FE7-2246-4350-8269-215365EDDE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203303-EFAB-43D1-8F1E-3C139882D8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BB90C1-FF49-49C6-935D-77CCB81A0F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ags" Target="../tags/tag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image" Target="../media/image1.jpeg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tags" Target="../tags/tag2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13" Type="http://schemas.openxmlformats.org/officeDocument/2006/relationships/tags" Target="../tags/tag5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5" Type="http://schemas.openxmlformats.org/officeDocument/2006/relationships/image" Target="../media/image1.jpeg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Relationship Id="rId14" Type="http://schemas.openxmlformats.org/officeDocument/2006/relationships/tags" Target="../tags/tag6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25004F8-892E-4A97-9DDE-F35A5D2DB3B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AF5C5D4-F631-4DC6-BE83-D61E7C40346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 /><Relationship Id="rId3" Type="http://schemas.openxmlformats.org/officeDocument/2006/relationships/diagramLayout" Target="../diagrams/layout1.xml" /><Relationship Id="rId7" Type="http://schemas.openxmlformats.org/officeDocument/2006/relationships/diagramData" Target="../diagrams/data2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11" Type="http://schemas.microsoft.com/office/2007/relationships/diagramDrawing" Target="../diagrams/drawing2.xml" /><Relationship Id="rId5" Type="http://schemas.openxmlformats.org/officeDocument/2006/relationships/diagramColors" Target="../diagrams/colors1.xml" /><Relationship Id="rId10" Type="http://schemas.openxmlformats.org/officeDocument/2006/relationships/diagramColors" Target="../diagrams/colors2.xml" /><Relationship Id="rId4" Type="http://schemas.openxmlformats.org/officeDocument/2006/relationships/diagramQuickStyle" Target="../diagrams/quickStyle1.xml" /><Relationship Id="rId9" Type="http://schemas.openxmlformats.org/officeDocument/2006/relationships/diagramQuickStyle" Target="../diagrams/quickStyle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7.png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hyperlink" Target="http://www.stylecraze.com/articles/bhujangasana-cobra-pose/" TargetMode="External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hyperlink" Target="http://www.stylecraze.com/articles/bhujangasana-cobra-pose/" TargetMode="External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hyperlink" Target="http://www.clickhealthtips.com/sarvangasana/sarvangasana-shoulder-pose/" TargetMode="External" /><Relationship Id="rId1" Type="http://schemas.openxmlformats.org/officeDocument/2006/relationships/slideLayout" Target="../slideLayouts/slideLayout4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hyperlink" Target="http://www.stylecraze.com/articles/halasana-plow-pose/" TargetMode="External" /><Relationship Id="rId1" Type="http://schemas.openxmlformats.org/officeDocument/2006/relationships/slideLayout" Target="../slideLayouts/slideLayout17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13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 /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13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13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13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 /><Relationship Id="rId2" Type="http://schemas.openxmlformats.org/officeDocument/2006/relationships/hyperlink" Target="https://smartican.com/commentreply.php?nameid=yogaalbum1436725872868559201&amp;commentid=2" TargetMode="External" /><Relationship Id="rId1" Type="http://schemas.openxmlformats.org/officeDocument/2006/relationships/slideLayout" Target="../slideLayouts/slideLayout13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eamstime.com/royalty-free-stock-photography-man-urdhva-dhanurasana-upward-bow-pose-yoga-image22306757" TargetMode="External" /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13.xml" /><Relationship Id="rId4" Type="http://schemas.openxmlformats.org/officeDocument/2006/relationships/image" Target="../media/image21.jpeg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 /><Relationship Id="rId1" Type="http://schemas.openxmlformats.org/officeDocument/2006/relationships/slideLayout" Target="../slideLayouts/slideLayout13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18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1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28974-DC6C-A23D-453B-F4F18BB37E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  <a:latin typeface="Algerian" pitchFamily="82" charset="0"/>
              </a:rPr>
              <a:t>OBESITY </a:t>
            </a:r>
            <a:r>
              <a:rPr lang="hi-IN" sz="4000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मोटापा</a:t>
            </a:r>
            <a:r>
              <a:rPr lang="hi-IN" sz="3600" dirty="0">
                <a:solidFill>
                  <a:srgbClr val="FF0000"/>
                </a:solidFill>
              </a:rPr>
              <a:t> 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90EB5-9056-E7EA-D9DE-A383FA0C3E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1" y="3886200"/>
            <a:ext cx="5257800" cy="21336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Bradley Hand ITC" pitchFamily="66" charset="0"/>
              </a:rPr>
              <a:t>Dr Amarjeet</a:t>
            </a:r>
            <a:br>
              <a:rPr lang="en-US" b="1" dirty="0">
                <a:solidFill>
                  <a:srgbClr val="FF0000"/>
                </a:solidFill>
                <a:latin typeface="Bradley Hand ITC" pitchFamily="66" charset="0"/>
              </a:rPr>
            </a:br>
            <a:r>
              <a:rPr lang="en-US" b="1" dirty="0">
                <a:solidFill>
                  <a:srgbClr val="FF0000"/>
                </a:solidFill>
                <a:latin typeface="Bradley Hand ITC" pitchFamily="66" charset="0"/>
              </a:rPr>
              <a:t>Professor in physical Education</a:t>
            </a:r>
            <a:br>
              <a:rPr lang="en-US" b="1" dirty="0">
                <a:solidFill>
                  <a:srgbClr val="FF0000"/>
                </a:solidFill>
                <a:latin typeface="Bradley Hand ITC" pitchFamily="66" charset="0"/>
              </a:rPr>
            </a:br>
            <a:r>
              <a:rPr lang="en-US" b="1" dirty="0" err="1">
                <a:solidFill>
                  <a:srgbClr val="FF0000"/>
                </a:solidFill>
                <a:latin typeface="Bradley Hand ITC" pitchFamily="66" charset="0"/>
              </a:rPr>
              <a:t>Sarvoday</a:t>
            </a:r>
            <a:r>
              <a:rPr lang="en-US" b="1" dirty="0">
                <a:solidFill>
                  <a:srgbClr val="FF0000"/>
                </a:solidFill>
                <a:latin typeface="Bradley Hand ITC" pitchFamily="66" charset="0"/>
              </a:rPr>
              <a:t> p. g. College,</a:t>
            </a:r>
            <a:br>
              <a:rPr lang="en-US" b="1" dirty="0">
                <a:solidFill>
                  <a:srgbClr val="FF0000"/>
                </a:solidFill>
                <a:latin typeface="Bradley Hand ITC" pitchFamily="66" charset="0"/>
              </a:rPr>
            </a:br>
            <a:r>
              <a:rPr lang="en-US" b="1" dirty="0" err="1">
                <a:solidFill>
                  <a:srgbClr val="FF0000"/>
                </a:solidFill>
                <a:latin typeface="Bradley Hand ITC" pitchFamily="66" charset="0"/>
              </a:rPr>
              <a:t>Ghosi</a:t>
            </a:r>
            <a:r>
              <a:rPr lang="en-US" b="1" dirty="0">
                <a:solidFill>
                  <a:srgbClr val="FF0000"/>
                </a:solidFill>
                <a:latin typeface="Bradley Hand ITC" pitchFamily="66" charset="0"/>
              </a:rPr>
              <a:t>, MAU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1973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sz="3600" dirty="0">
                <a:solidFill>
                  <a:srgbClr val="FF0000"/>
                </a:solidFill>
                <a:latin typeface="Algerian" pitchFamily="82" charset="0"/>
              </a:rPr>
              <a:t>OBESITY </a:t>
            </a:r>
            <a:r>
              <a:rPr lang="hi-IN" sz="4000" dirty="0">
                <a:solidFill>
                  <a:srgbClr val="00B0F0"/>
                </a:solidFill>
                <a:latin typeface="Kokila" pitchFamily="34" charset="0"/>
                <a:cs typeface="Kokila" pitchFamily="34" charset="0"/>
              </a:rPr>
              <a:t>मोटापा</a:t>
            </a:r>
            <a:r>
              <a:rPr lang="hi-IN" sz="3600" dirty="0"/>
              <a:t> </a:t>
            </a:r>
            <a:br>
              <a:rPr lang="hi-IN" sz="3600" dirty="0"/>
            </a:br>
            <a:endParaRPr lang="en-US" sz="3600" b="1" i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6553200" cy="4876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600" b="1" dirty="0">
                <a:latin typeface="Vijaya" pitchFamily="34" charset="0"/>
              </a:rPr>
              <a:t>     </a:t>
            </a:r>
            <a:r>
              <a:rPr lang="hi-IN" sz="2800" dirty="0">
                <a:solidFill>
                  <a:srgbClr val="00B0F0"/>
                </a:solidFill>
                <a:latin typeface="Kokila" pitchFamily="34" charset="0"/>
                <a:cs typeface="Kokila" pitchFamily="34" charset="0"/>
              </a:rPr>
              <a:t>जब अत्यधिक शारीरिक वसा शरीर पर इस सीमा तक एकत्रित हो जाती है कि वो स्वास्थ्य पर हानिकारक प्रभाव डालने लगती है</a:t>
            </a:r>
            <a:r>
              <a:rPr lang="en-IN" sz="2800" dirty="0">
                <a:solidFill>
                  <a:srgbClr val="00B0F0"/>
                </a:solidFill>
                <a:latin typeface="Kokila" pitchFamily="34" charset="0"/>
                <a:cs typeface="Kokila" pitchFamily="34" charset="0"/>
              </a:rPr>
              <a:t> </a:t>
            </a:r>
            <a:r>
              <a:rPr lang="hi-IN" sz="2800" dirty="0">
                <a:solidFill>
                  <a:srgbClr val="00B0F0"/>
                </a:solidFill>
                <a:latin typeface="Kokila" pitchFamily="34" charset="0"/>
                <a:cs typeface="Kokila" pitchFamily="34" charset="0"/>
              </a:rPr>
              <a:t>।</a:t>
            </a:r>
            <a:endParaRPr lang="en-US" sz="2800" dirty="0">
              <a:solidFill>
                <a:srgbClr val="00B0F0"/>
              </a:solidFill>
              <a:latin typeface="Kokila" pitchFamily="34" charset="0"/>
              <a:cs typeface="Kokila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US" sz="2600" b="1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      </a:t>
            </a:r>
            <a:r>
              <a:rPr lang="hi-IN" sz="2800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ऐसी अवस्था है जिसमे वज़न बढ़ने की वजह से आपके शारीरिक रूप में बदलाव भी आता है और आपके शरीर में अन्य रोगों को जन्म भी देता है</a:t>
            </a:r>
            <a:r>
              <a:rPr lang="en-IN" sz="2800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 </a:t>
            </a:r>
            <a:r>
              <a:rPr lang="hi-IN" sz="2800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। इस बीमारी में अत्यधिक मात्रा में चर्बी (</a:t>
            </a:r>
            <a:r>
              <a:rPr lang="en-US" sz="2800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fat) </a:t>
            </a:r>
            <a:r>
              <a:rPr lang="hi-IN" sz="2800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आपके शरीर में जमा होना शुरू हो जाता है</a:t>
            </a:r>
            <a:r>
              <a:rPr lang="en-IN" sz="2800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 </a:t>
            </a:r>
            <a:r>
              <a:rPr lang="hi-IN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। </a:t>
            </a:r>
            <a:endParaRPr lang="en-US" sz="2600" dirty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  <a:buNone/>
            </a:pPr>
            <a:endParaRPr lang="en-US" sz="2600" dirty="0"/>
          </a:p>
        </p:txBody>
      </p:sp>
      <p:pic>
        <p:nvPicPr>
          <p:cNvPr id="4" name="Picture 4" descr="C:\Users\dell\Desktop\amarjeet sir\images (10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1524000"/>
            <a:ext cx="1828800" cy="1873101"/>
          </a:xfrm>
          <a:prstGeom prst="rect">
            <a:avLst/>
          </a:prstGeom>
          <a:noFill/>
        </p:spPr>
      </p:pic>
      <p:pic>
        <p:nvPicPr>
          <p:cNvPr id="2051" name="Picture 3" descr="C:\Users\dell\Desktop\amarjeet sir\images (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3810000"/>
            <a:ext cx="2144304" cy="24947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Rectangle 13"/>
          <p:cNvSpPr/>
          <p:nvPr/>
        </p:nvSpPr>
        <p:spPr>
          <a:xfrm>
            <a:off x="457200" y="6037945"/>
            <a:ext cx="8229600" cy="316817"/>
          </a:xfrm>
          <a:prstGeom prst="rect">
            <a:avLst/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9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shade val="9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16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14975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57200" y="381000"/>
            <a:ext cx="8229600" cy="1127295"/>
            <a:chOff x="0" y="7852"/>
            <a:chExt cx="8229600" cy="1127295"/>
          </a:xfrm>
        </p:grpSpPr>
        <p:sp>
          <p:nvSpPr>
            <p:cNvPr id="5" name="Rounded Rectangle 4"/>
            <p:cNvSpPr/>
            <p:nvPr/>
          </p:nvSpPr>
          <p:spPr>
            <a:xfrm>
              <a:off x="0" y="7852"/>
              <a:ext cx="8229600" cy="112729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4"/>
            <p:cNvSpPr/>
            <p:nvPr/>
          </p:nvSpPr>
          <p:spPr>
            <a:xfrm>
              <a:off x="55030" y="62882"/>
              <a:ext cx="8119540" cy="10172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9070" tIns="179070" rIns="179070" bIns="179070" numCol="1" spcCol="1270" anchor="ctr" anchorCtr="0">
              <a:noAutofit/>
            </a:bodyPr>
            <a:lstStyle/>
            <a:p>
              <a:pPr lvl="0" algn="ctr" defTabSz="20891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700" kern="1200" dirty="0">
                  <a:latin typeface="Algerian" pitchFamily="82" charset="0"/>
                </a:rPr>
                <a:t>BMI Calculation</a:t>
              </a:r>
            </a:p>
          </p:txBody>
        </p:sp>
      </p:grp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fontAlgn="ctr">
              <a:buNone/>
            </a:pPr>
            <a:r>
              <a:rPr lang="en-US" dirty="0"/>
              <a:t>                       	</a:t>
            </a:r>
            <a:r>
              <a:rPr lang="en-US" b="1" u="sng" dirty="0">
                <a:solidFill>
                  <a:srgbClr val="FFFF00"/>
                </a:solidFill>
              </a:rPr>
              <a:t>BMI Metric Formula</a:t>
            </a:r>
          </a:p>
          <a:p>
            <a:pPr fontAlgn="ctr">
              <a:buNone/>
            </a:pPr>
            <a:r>
              <a:rPr lang="en-US" dirty="0"/>
              <a:t>                       </a:t>
            </a:r>
          </a:p>
          <a:p>
            <a:pPr fontAlgn="ctr">
              <a:buNone/>
            </a:pPr>
            <a:r>
              <a:rPr lang="en-US" dirty="0"/>
              <a:t>			         </a:t>
            </a:r>
            <a:r>
              <a:rPr lang="en-US" dirty="0">
                <a:solidFill>
                  <a:srgbClr val="FF0000"/>
                </a:solidFill>
              </a:rPr>
              <a:t>weight in kilograms</a:t>
            </a:r>
            <a:endParaRPr lang="en-US" u="sng" dirty="0">
              <a:solidFill>
                <a:srgbClr val="FF0000"/>
              </a:solidFill>
            </a:endParaRPr>
          </a:p>
          <a:p>
            <a:pPr fontAlgn="ctr">
              <a:buNone/>
            </a:pPr>
            <a:r>
              <a:rPr lang="en-US" dirty="0"/>
              <a:t>      	  BMI =        --------------------------</a:t>
            </a:r>
          </a:p>
          <a:p>
            <a:pPr fontAlgn="ctr">
              <a:buNone/>
            </a:pPr>
            <a:r>
              <a:rPr lang="en-US" dirty="0"/>
              <a:t>     	 (kg/m²)         </a:t>
            </a:r>
            <a:r>
              <a:rPr lang="en-US" dirty="0">
                <a:solidFill>
                  <a:srgbClr val="00B0F0"/>
                </a:solidFill>
              </a:rPr>
              <a:t>height in meters²</a:t>
            </a:r>
          </a:p>
          <a:p>
            <a:pPr fontAlgn="ctr">
              <a:buNone/>
            </a:pPr>
            <a:endParaRPr lang="en-US" dirty="0"/>
          </a:p>
          <a:p>
            <a:pPr font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673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9600" y="304800"/>
            <a:ext cx="8305800" cy="1127295"/>
            <a:chOff x="152400" y="-2552700"/>
            <a:chExt cx="8305800" cy="1127295"/>
          </a:xfrm>
        </p:grpSpPr>
        <p:sp>
          <p:nvSpPr>
            <p:cNvPr id="5" name="Rounded Rectangle 4"/>
            <p:cNvSpPr/>
            <p:nvPr/>
          </p:nvSpPr>
          <p:spPr>
            <a:xfrm>
              <a:off x="152400" y="-2552700"/>
              <a:ext cx="8229600" cy="112729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4"/>
            <p:cNvSpPr/>
            <p:nvPr/>
          </p:nvSpPr>
          <p:spPr>
            <a:xfrm>
              <a:off x="338660" y="-2497671"/>
              <a:ext cx="8119540" cy="10172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9070" tIns="179070" rIns="179070" bIns="179070" numCol="1" spcCol="1270" anchor="ctr" anchorCtr="0">
              <a:noAutofit/>
            </a:bodyPr>
            <a:lstStyle/>
            <a:p>
              <a:pPr lvl="0" algn="ctr" defTabSz="20891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700" kern="1200" dirty="0">
                  <a:latin typeface="Algerian" pitchFamily="82" charset="0"/>
                </a:rPr>
                <a:t>BMI Chart</a:t>
              </a:r>
            </a:p>
          </p:txBody>
        </p:sp>
      </p:grp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229600" cy="4525963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fontAlgn="ctr">
              <a:buNone/>
            </a:pPr>
            <a:r>
              <a:rPr lang="en-US" dirty="0"/>
              <a:t>                     </a:t>
            </a:r>
            <a:r>
              <a:rPr lang="en-US" b="1" u="sng" dirty="0">
                <a:solidFill>
                  <a:srgbClr val="FFFF00"/>
                </a:solidFill>
              </a:rPr>
              <a:t>BMI </a:t>
            </a:r>
            <a:r>
              <a:rPr lang="en-US" dirty="0"/>
              <a:t>                       </a:t>
            </a:r>
            <a:r>
              <a:rPr lang="en-US" b="1" u="sng" dirty="0">
                <a:solidFill>
                  <a:srgbClr val="FFFF00"/>
                </a:solidFill>
              </a:rPr>
              <a:t>Weight Status </a:t>
            </a:r>
          </a:p>
          <a:p>
            <a:pPr fontAlgn="ctr"/>
            <a:endParaRPr lang="en-US" dirty="0"/>
          </a:p>
          <a:p>
            <a:pPr fontAlgn="ctr">
              <a:buNone/>
            </a:pPr>
            <a:r>
              <a:rPr lang="en-US" dirty="0">
                <a:solidFill>
                  <a:srgbClr val="00B0F0"/>
                </a:solidFill>
              </a:rPr>
              <a:t>                   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Below 18.5   -        Underweight</a:t>
            </a:r>
          </a:p>
          <a:p>
            <a:pPr fontAlgn="ctr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18.5 -24.9      -        Normal  </a:t>
            </a:r>
          </a:p>
          <a:p>
            <a:pPr fontAlgn="ctr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25 - 29.9       -        Overweight</a:t>
            </a:r>
          </a:p>
          <a:p>
            <a:pPr fontAlgn="ctr">
              <a:buNone/>
            </a:pPr>
            <a:r>
              <a:rPr lang="en-US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                    30 – 34.9      -        Obese I</a:t>
            </a:r>
          </a:p>
          <a:p>
            <a:pPr fontAlgn="ctr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35 – 39.9      -        Obese II</a:t>
            </a:r>
          </a:p>
          <a:p>
            <a:pPr fontAlgn="ctr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                Above 40      -        Obese III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947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8229600" cy="715962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Algerian" pitchFamily="82" charset="0"/>
              </a:rPr>
              <a:t>Causes of obesity</a:t>
            </a:r>
            <a:r>
              <a:rPr lang="hi-IN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  <a:cs typeface="Mangal" pitchFamily="18" charset="0"/>
              </a:rPr>
              <a:t> </a:t>
            </a:r>
            <a:r>
              <a:rPr lang="hi-IN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ngal" pitchFamily="18" charset="0"/>
                <a:cs typeface="Mangal" pitchFamily="18" charset="0"/>
              </a:rPr>
              <a:t>मोटापे के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ngal" pitchFamily="18" charset="0"/>
                <a:cs typeface="Mangal" pitchFamily="18" charset="0"/>
              </a:rPr>
              <a:t> </a:t>
            </a:r>
            <a:r>
              <a:rPr lang="hi-IN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ngal" pitchFamily="18" charset="0"/>
                <a:cs typeface="Mangal" pitchFamily="18" charset="0"/>
              </a:rPr>
              <a:t>कारण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077200" cy="43434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endParaRPr lang="en-US" sz="2400" i="1" dirty="0">
              <a:latin typeface="Mangal" pitchFamily="18" charset="0"/>
              <a:cs typeface="Mangal" pitchFamily="18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US" sz="2400" i="1" dirty="0">
                <a:latin typeface="Mangal" pitchFamily="18" charset="0"/>
                <a:cs typeface="Mangal" pitchFamily="18" charset="0"/>
              </a:rPr>
              <a:t> </a:t>
            </a:r>
            <a:r>
              <a:rPr lang="en-US" b="1" dirty="0"/>
              <a:t>  </a:t>
            </a:r>
            <a:r>
              <a:rPr lang="hi-IN" sz="3200" dirty="0">
                <a:solidFill>
                  <a:schemeClr val="bg1">
                    <a:lumMod val="10000"/>
                  </a:schemeClr>
                </a:solidFill>
                <a:latin typeface="Kokila" pitchFamily="34" charset="0"/>
                <a:cs typeface="Kokila" pitchFamily="34" charset="0"/>
              </a:rPr>
              <a:t>आज</a:t>
            </a:r>
            <a:r>
              <a:rPr lang="en-IN" sz="3200" dirty="0">
                <a:solidFill>
                  <a:schemeClr val="bg1">
                    <a:lumMod val="10000"/>
                  </a:schemeClr>
                </a:solidFill>
                <a:latin typeface="Kokila" pitchFamily="34" charset="0"/>
                <a:cs typeface="Kokila" pitchFamily="34" charset="0"/>
              </a:rPr>
              <a:t> </a:t>
            </a:r>
            <a:r>
              <a:rPr lang="hi-IN" sz="3200" dirty="0">
                <a:solidFill>
                  <a:schemeClr val="bg1">
                    <a:lumMod val="10000"/>
                  </a:schemeClr>
                </a:solidFill>
                <a:latin typeface="Kokila" pitchFamily="34" charset="0"/>
                <a:cs typeface="Kokila" pitchFamily="34" charset="0"/>
              </a:rPr>
              <a:t>कल लोग शारीरिक रूप से सक्रिय नहीं होते है और खासकर बच्चे अब बाहर खेलने-कूदने के बजाय कंप्यूटर, मोबाइल और वीडियो गेम खेलना अधिक पसंद करते हैं</a:t>
            </a:r>
            <a:r>
              <a:rPr lang="en-IN" sz="3200" dirty="0">
                <a:solidFill>
                  <a:schemeClr val="bg1">
                    <a:lumMod val="10000"/>
                  </a:schemeClr>
                </a:solidFill>
                <a:latin typeface="Kokila" pitchFamily="34" charset="0"/>
                <a:cs typeface="Kokila" pitchFamily="34" charset="0"/>
              </a:rPr>
              <a:t> </a:t>
            </a:r>
            <a:r>
              <a:rPr lang="hi-IN" sz="3200" dirty="0">
                <a:solidFill>
                  <a:schemeClr val="bg1">
                    <a:lumMod val="10000"/>
                  </a:schemeClr>
                </a:solidFill>
                <a:latin typeface="Kokila" pitchFamily="34" charset="0"/>
                <a:cs typeface="Kokila" pitchFamily="34" charset="0"/>
              </a:rPr>
              <a:t>। जिससे बच्चों में भी मोटापा बढ़ता जा रहा हैं</a:t>
            </a:r>
            <a:r>
              <a:rPr lang="en-IN" sz="3200" dirty="0">
                <a:solidFill>
                  <a:schemeClr val="bg1">
                    <a:lumMod val="10000"/>
                  </a:schemeClr>
                </a:solidFill>
                <a:latin typeface="Kokila" pitchFamily="34" charset="0"/>
                <a:cs typeface="Kokila" pitchFamily="34" charset="0"/>
              </a:rPr>
              <a:t> </a:t>
            </a:r>
            <a:r>
              <a:rPr lang="hi-IN" sz="3200" dirty="0">
                <a:solidFill>
                  <a:schemeClr val="bg1">
                    <a:lumMod val="10000"/>
                  </a:schemeClr>
                </a:solidFill>
                <a:latin typeface="Kokila" pitchFamily="34" charset="0"/>
                <a:cs typeface="Kokila" pitchFamily="34" charset="0"/>
              </a:rPr>
              <a:t>। सिर्फ बच्चे ही नहीं, ऑफिस जाने वाले युवा भी आज निष्क्रिय जीवनशैली जी रहे हैं, जिससे मोटापे जैसी समस्या हो रही है</a:t>
            </a:r>
            <a:r>
              <a:rPr lang="en-IN" sz="3200" dirty="0">
                <a:solidFill>
                  <a:schemeClr val="bg1">
                    <a:lumMod val="10000"/>
                  </a:schemeClr>
                </a:solidFill>
                <a:latin typeface="Kokila" pitchFamily="34" charset="0"/>
                <a:cs typeface="Kokila" pitchFamily="34" charset="0"/>
              </a:rPr>
              <a:t> </a:t>
            </a:r>
            <a:r>
              <a:rPr lang="hi-IN" sz="3200" dirty="0">
                <a:solidFill>
                  <a:schemeClr val="bg1">
                    <a:lumMod val="10000"/>
                  </a:schemeClr>
                </a:solidFill>
                <a:latin typeface="Kokila" pitchFamily="34" charset="0"/>
                <a:cs typeface="Kokila" pitchFamily="34" charset="0"/>
              </a:rPr>
              <a:t>। </a:t>
            </a:r>
            <a:r>
              <a:rPr lang="hi-IN" sz="3200" dirty="0">
                <a:latin typeface="Kokila" pitchFamily="34" charset="0"/>
                <a:cs typeface="Kokila" pitchFamily="34" charset="0"/>
              </a:rPr>
              <a:t> </a:t>
            </a:r>
            <a:endParaRPr lang="en-US" sz="3200" dirty="0">
              <a:latin typeface="Kokila" pitchFamily="34" charset="0"/>
              <a:cs typeface="Kokila" pitchFamily="34" charset="0"/>
            </a:endParaRPr>
          </a:p>
          <a:p>
            <a:pPr algn="just">
              <a:lnSpc>
                <a:spcPct val="150000"/>
              </a:lnSpc>
              <a:buNone/>
            </a:pPr>
            <a:endParaRPr lang="en-US" dirty="0"/>
          </a:p>
          <a:p>
            <a:pPr algn="just">
              <a:lnSpc>
                <a:spcPct val="150000"/>
              </a:lnSpc>
              <a:buNone/>
            </a:pPr>
            <a:endParaRPr lang="en-US" dirty="0"/>
          </a:p>
          <a:p>
            <a:pPr algn="just">
              <a:lnSpc>
                <a:spcPct val="150000"/>
              </a:lnSpc>
              <a:buNone/>
            </a:pPr>
            <a:endParaRPr lang="en-US" sz="2400" i="1" dirty="0">
              <a:latin typeface="Mangal" pitchFamily="18" charset="0"/>
              <a:cs typeface="Mangal" pitchFamily="18" charset="0"/>
            </a:endParaRPr>
          </a:p>
        </p:txBody>
      </p:sp>
      <p:pic>
        <p:nvPicPr>
          <p:cNvPr id="3075" name="Picture 3" descr="C:\Users\dell\Desktop\amarjeet sir\images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838200"/>
            <a:ext cx="4267200" cy="175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6400800" cy="5943600"/>
          </a:xfrm>
        </p:spPr>
        <p:txBody>
          <a:bodyPr>
            <a:normAutofit lnSpcReduction="10000"/>
          </a:bodyPr>
          <a:lstStyle/>
          <a:p>
            <a:pPr marL="514350" indent="-514350" algn="just">
              <a:lnSpc>
                <a:spcPct val="170000"/>
              </a:lnSpc>
              <a:buNone/>
            </a:pPr>
            <a:r>
              <a:rPr lang="en-US" sz="2000" b="1" dirty="0">
                <a:solidFill>
                  <a:srgbClr val="FF0000"/>
                </a:solidFill>
                <a:latin typeface="Mangal" pitchFamily="18" charset="0"/>
                <a:cs typeface="Mangal" pitchFamily="18" charset="0"/>
              </a:rPr>
              <a:t>          </a:t>
            </a:r>
            <a:endParaRPr lang="en-US" sz="2000" b="1" dirty="0">
              <a:solidFill>
                <a:srgbClr val="C00000"/>
              </a:solidFill>
              <a:latin typeface="Mangal" pitchFamily="18" charset="0"/>
              <a:cs typeface="Mangal" pitchFamily="18" charset="0"/>
            </a:endParaRPr>
          </a:p>
          <a:p>
            <a:pPr marL="514350" indent="-514350" algn="just">
              <a:lnSpc>
                <a:spcPct val="170000"/>
              </a:lnSpc>
              <a:buNone/>
            </a:pPr>
            <a:r>
              <a:rPr lang="en-US" sz="2000" b="1" dirty="0">
                <a:solidFill>
                  <a:srgbClr val="C00000"/>
                </a:solidFill>
                <a:latin typeface="Mangal" pitchFamily="18" charset="0"/>
                <a:cs typeface="Mangal" pitchFamily="18" charset="0"/>
              </a:rPr>
              <a:t>  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Genetics / Hereditary  </a:t>
            </a:r>
            <a:r>
              <a:rPr lang="hi-IN" b="1" dirty="0">
                <a:solidFill>
                  <a:srgbClr val="FF0000"/>
                </a:solidFill>
                <a:latin typeface="Times New Roman" pitchFamily="18" charset="0"/>
                <a:cs typeface="Mangal" pitchFamily="18" charset="0"/>
              </a:rPr>
              <a:t>अनुवांशिक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 algn="just">
              <a:lnSpc>
                <a:spcPct val="170000"/>
              </a:lnSpc>
              <a:buNone/>
            </a:pPr>
            <a:r>
              <a:rPr lang="en-US" b="1" dirty="0">
                <a:solidFill>
                  <a:srgbClr val="C00000"/>
                </a:solidFill>
                <a:latin typeface="Mangal" pitchFamily="18" charset="0"/>
                <a:cs typeface="Mangal" pitchFamily="18" charset="0"/>
              </a:rPr>
              <a:t>  </a:t>
            </a:r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Sedentary Lifestyle       </a:t>
            </a:r>
            <a:r>
              <a:rPr lang="hi-IN" b="1" dirty="0">
                <a:solidFill>
                  <a:srgbClr val="7030A0"/>
                </a:solidFill>
                <a:latin typeface="Mangal" pitchFamily="18" charset="0"/>
                <a:cs typeface="Mangal" pitchFamily="18" charset="0"/>
              </a:rPr>
              <a:t>शारीरिकनिष्क्रियता</a:t>
            </a:r>
            <a:r>
              <a:rPr lang="en-US" dirty="0">
                <a:solidFill>
                  <a:srgbClr val="C00000"/>
                </a:solidFill>
                <a:latin typeface="Mangal" pitchFamily="18" charset="0"/>
                <a:cs typeface="Mangal" pitchFamily="18" charset="0"/>
              </a:rPr>
              <a:t> </a:t>
            </a:r>
            <a:r>
              <a:rPr lang="en-US" b="1" dirty="0">
                <a:solidFill>
                  <a:srgbClr val="C00000"/>
                </a:solidFill>
                <a:latin typeface="Mangal" pitchFamily="18" charset="0"/>
                <a:cs typeface="Mangal" pitchFamily="18" charset="0"/>
              </a:rPr>
              <a:t>     </a:t>
            </a:r>
          </a:p>
          <a:p>
            <a:pPr marL="514350" indent="-514350" algn="just">
              <a:lnSpc>
                <a:spcPct val="170000"/>
              </a:lnSpc>
              <a:buNone/>
            </a:pPr>
            <a:r>
              <a:rPr lang="en-US" b="1" dirty="0">
                <a:solidFill>
                  <a:srgbClr val="C00000"/>
                </a:solidFill>
                <a:latin typeface="Mangal" pitchFamily="18" charset="0"/>
                <a:cs typeface="Mangal" pitchFamily="18" charset="0"/>
              </a:rPr>
              <a:t>  </a:t>
            </a:r>
            <a:r>
              <a:rPr lang="en-US" b="1" dirty="0">
                <a:solidFill>
                  <a:schemeClr val="accent4">
                    <a:lumMod val="65000"/>
                    <a:lumOff val="35000"/>
                  </a:schemeClr>
                </a:solidFill>
                <a:latin typeface="Mangal" pitchFamily="18" charset="0"/>
                <a:cs typeface="Mangal" pitchFamily="18" charset="0"/>
              </a:rPr>
              <a:t>Lifestyle            </a:t>
            </a:r>
            <a:r>
              <a:rPr lang="hi-IN" b="1" dirty="0">
                <a:solidFill>
                  <a:schemeClr val="accent4">
                    <a:lumMod val="65000"/>
                    <a:lumOff val="35000"/>
                  </a:schemeClr>
                </a:solidFill>
                <a:latin typeface="Mangal" pitchFamily="18" charset="0"/>
                <a:cs typeface="Mangal" pitchFamily="18" charset="0"/>
              </a:rPr>
              <a:t>जीवनशैली </a:t>
            </a:r>
            <a:r>
              <a:rPr lang="en-US" b="1" dirty="0">
                <a:solidFill>
                  <a:schemeClr val="accent4">
                    <a:lumMod val="65000"/>
                    <a:lumOff val="35000"/>
                  </a:schemeClr>
                </a:solidFill>
                <a:latin typeface="Mangal" pitchFamily="18" charset="0"/>
                <a:cs typeface="Mangal" pitchFamily="18" charset="0"/>
              </a:rPr>
              <a:t>         </a:t>
            </a:r>
          </a:p>
          <a:p>
            <a:pPr algn="just">
              <a:lnSpc>
                <a:spcPct val="160000"/>
              </a:lnSpc>
              <a:buNone/>
            </a:pPr>
            <a:r>
              <a:rPr lang="en-US" b="1" dirty="0">
                <a:solidFill>
                  <a:srgbClr val="C00000"/>
                </a:solidFill>
                <a:latin typeface="Mangal" pitchFamily="18" charset="0"/>
                <a:cs typeface="Mangal" pitchFamily="18" charset="0"/>
              </a:rPr>
              <a:t>  </a:t>
            </a:r>
            <a:r>
              <a:rPr lang="en-US" b="1" dirty="0">
                <a:solidFill>
                  <a:srgbClr val="FFFF00"/>
                </a:solidFill>
                <a:latin typeface="Mangal" pitchFamily="18" charset="0"/>
                <a:cs typeface="Mangal" pitchFamily="18" charset="0"/>
              </a:rPr>
              <a:t>Diets               </a:t>
            </a:r>
            <a:r>
              <a:rPr lang="hi-IN" b="1" dirty="0">
                <a:solidFill>
                  <a:srgbClr val="FFFF00"/>
                </a:solidFill>
                <a:latin typeface="Mangal" pitchFamily="18" charset="0"/>
                <a:cs typeface="Mangal" pitchFamily="18" charset="0"/>
              </a:rPr>
              <a:t>खान-पान </a:t>
            </a:r>
            <a:endParaRPr lang="en-US" b="1" dirty="0">
              <a:solidFill>
                <a:srgbClr val="FFFF00"/>
              </a:solidFill>
              <a:latin typeface="Mangal" pitchFamily="18" charset="0"/>
              <a:cs typeface="Mangal" pitchFamily="18" charset="0"/>
            </a:endParaRPr>
          </a:p>
          <a:p>
            <a:pPr algn="just">
              <a:lnSpc>
                <a:spcPct val="160000"/>
              </a:lnSpc>
              <a:buNone/>
            </a:pPr>
            <a:r>
              <a:rPr lang="en-US" b="1" dirty="0">
                <a:solidFill>
                  <a:srgbClr val="C00000"/>
                </a:solidFill>
                <a:latin typeface="Mangal" pitchFamily="18" charset="0"/>
                <a:cs typeface="Mangal" pitchFamily="18" charset="0"/>
              </a:rPr>
              <a:t>  Stress              </a:t>
            </a:r>
            <a:r>
              <a:rPr lang="hi-IN" b="1" dirty="0">
                <a:solidFill>
                  <a:srgbClr val="C00000"/>
                </a:solidFill>
                <a:latin typeface="Mangal" pitchFamily="18" charset="0"/>
                <a:cs typeface="Mangal" pitchFamily="18" charset="0"/>
              </a:rPr>
              <a:t>तनावग्रस्त</a:t>
            </a:r>
            <a:endParaRPr lang="en-US" dirty="0">
              <a:solidFill>
                <a:srgbClr val="C00000"/>
              </a:solidFill>
              <a:latin typeface="Mangal" pitchFamily="18" charset="0"/>
              <a:cs typeface="Mangal" pitchFamily="18" charset="0"/>
            </a:endParaRPr>
          </a:p>
          <a:p>
            <a:pPr>
              <a:buNone/>
            </a:pPr>
            <a:r>
              <a:rPr lang="en-US" b="1" dirty="0">
                <a:solidFill>
                  <a:srgbClr val="C00000"/>
                </a:solidFill>
                <a:latin typeface="Mangal" pitchFamily="18" charset="0"/>
                <a:cs typeface="Mangal" pitchFamily="18" charset="0"/>
              </a:rPr>
              <a:t>  </a:t>
            </a:r>
            <a:r>
              <a:rPr lang="en-US" b="1" dirty="0">
                <a:solidFill>
                  <a:srgbClr val="7030A0"/>
                </a:solidFill>
                <a:latin typeface="Mangal" pitchFamily="18" charset="0"/>
                <a:cs typeface="Mangal" pitchFamily="18" charset="0"/>
              </a:rPr>
              <a:t>Pregnancy</a:t>
            </a:r>
            <a:r>
              <a:rPr lang="hi-IN" dirty="0">
                <a:solidFill>
                  <a:srgbClr val="7030A0"/>
                </a:solidFill>
                <a:latin typeface="Mangal" pitchFamily="18" charset="0"/>
                <a:cs typeface="Mangal" pitchFamily="18" charset="0"/>
              </a:rPr>
              <a:t> </a:t>
            </a:r>
            <a:r>
              <a:rPr lang="en-US" dirty="0">
                <a:solidFill>
                  <a:srgbClr val="7030A0"/>
                </a:solidFill>
                <a:latin typeface="Mangal" pitchFamily="18" charset="0"/>
                <a:cs typeface="Mangal" pitchFamily="18" charset="0"/>
              </a:rPr>
              <a:t>         </a:t>
            </a:r>
            <a:r>
              <a:rPr lang="hi-IN" b="1" dirty="0">
                <a:solidFill>
                  <a:srgbClr val="7030A0"/>
                </a:solidFill>
                <a:latin typeface="Mangal" pitchFamily="18" charset="0"/>
                <a:cs typeface="Mangal" pitchFamily="18" charset="0"/>
              </a:rPr>
              <a:t>गर्भावस्था</a:t>
            </a:r>
            <a:r>
              <a:rPr lang="en-US" dirty="0">
                <a:solidFill>
                  <a:srgbClr val="7030A0"/>
                </a:solidFill>
                <a:latin typeface="Mangal" pitchFamily="18" charset="0"/>
                <a:cs typeface="Mangal" pitchFamily="18" charset="0"/>
              </a:rPr>
              <a:t>                                     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Diseases </a:t>
            </a:r>
            <a:r>
              <a:rPr lang="en-US" b="1" dirty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                      </a:t>
            </a:r>
            <a:r>
              <a:rPr lang="hi-IN" dirty="0">
                <a:solidFill>
                  <a:srgbClr val="C00000"/>
                </a:solidFill>
                <a:latin typeface="Mangal" pitchFamily="18" charset="0"/>
                <a:cs typeface="Mangal" pitchFamily="18" charset="0"/>
              </a:rPr>
              <a:t>बीमारी </a:t>
            </a:r>
            <a:endParaRPr lang="en-US" dirty="0">
              <a:solidFill>
                <a:srgbClr val="C00000"/>
              </a:solidFill>
              <a:latin typeface="Mangal" pitchFamily="18" charset="0"/>
              <a:cs typeface="Mangal" pitchFamily="18" charset="0"/>
            </a:endParaRPr>
          </a:p>
          <a:p>
            <a:pPr>
              <a:buNone/>
            </a:pPr>
            <a:r>
              <a:rPr lang="en-US" b="1" dirty="0">
                <a:solidFill>
                  <a:srgbClr val="C00000"/>
                </a:solidFill>
                <a:latin typeface="Mangal" pitchFamily="18" charset="0"/>
                <a:cs typeface="Mangal" pitchFamily="18" charset="0"/>
              </a:rPr>
              <a:t>  </a:t>
            </a:r>
            <a:r>
              <a:rPr lang="en-US" b="1" dirty="0">
                <a:solidFill>
                  <a:srgbClr val="6666FF"/>
                </a:solidFill>
                <a:latin typeface="Mangal" pitchFamily="18" charset="0"/>
                <a:cs typeface="Mangal" pitchFamily="18" charset="0"/>
              </a:rPr>
              <a:t>Medicine            </a:t>
            </a:r>
            <a:r>
              <a:rPr lang="hi-IN" b="1" dirty="0">
                <a:solidFill>
                  <a:srgbClr val="6666FF"/>
                </a:solidFill>
                <a:latin typeface="Mangal" pitchFamily="18" charset="0"/>
                <a:cs typeface="Mangal" pitchFamily="18" charset="0"/>
              </a:rPr>
              <a:t>दवा </a:t>
            </a:r>
            <a:r>
              <a:rPr lang="en-US" b="1" dirty="0">
                <a:solidFill>
                  <a:srgbClr val="6666FF"/>
                </a:solidFill>
                <a:latin typeface="Mangal" pitchFamily="18" charset="0"/>
                <a:cs typeface="Mangal" pitchFamily="18" charset="0"/>
              </a:rPr>
              <a:t>                                 </a:t>
            </a:r>
            <a:r>
              <a:rPr lang="en-US" b="1" dirty="0">
                <a:solidFill>
                  <a:srgbClr val="FFFF00"/>
                </a:solidFill>
                <a:latin typeface="Mangal" pitchFamily="18" charset="0"/>
                <a:cs typeface="Mangal" pitchFamily="18" charset="0"/>
              </a:rPr>
              <a:t>Age                 </a:t>
            </a:r>
            <a:r>
              <a:rPr lang="hi-IN" b="1" dirty="0">
                <a:solidFill>
                  <a:srgbClr val="FFFF00"/>
                </a:solidFill>
                <a:latin typeface="Mangal" pitchFamily="18" charset="0"/>
                <a:cs typeface="Mangal" pitchFamily="18" charset="0"/>
              </a:rPr>
              <a:t>उम्र </a:t>
            </a:r>
            <a:r>
              <a:rPr lang="en-US" b="1" dirty="0">
                <a:solidFill>
                  <a:srgbClr val="FFFF00"/>
                </a:solidFill>
                <a:latin typeface="Mangal" pitchFamily="18" charset="0"/>
                <a:cs typeface="Mangal" pitchFamily="18" charset="0"/>
              </a:rPr>
              <a:t>                                  </a:t>
            </a:r>
            <a:r>
              <a:rPr lang="en-US" b="1" dirty="0">
                <a:solidFill>
                  <a:srgbClr val="FF0000"/>
                </a:solidFill>
                <a:latin typeface="Mangal" pitchFamily="18" charset="0"/>
                <a:cs typeface="Mangal" pitchFamily="18" charset="0"/>
              </a:rPr>
              <a:t>Intoxication         </a:t>
            </a:r>
            <a:r>
              <a:rPr lang="hi-IN" b="1" dirty="0">
                <a:solidFill>
                  <a:srgbClr val="FF0000"/>
                </a:solidFill>
                <a:latin typeface="Mangal" pitchFamily="18" charset="0"/>
                <a:cs typeface="Mangal" pitchFamily="18" charset="0"/>
              </a:rPr>
              <a:t>नशा </a:t>
            </a:r>
            <a:r>
              <a:rPr lang="en-US" b="1" dirty="0">
                <a:solidFill>
                  <a:srgbClr val="FF0000"/>
                </a:solidFill>
                <a:latin typeface="Mangal" pitchFamily="18" charset="0"/>
                <a:cs typeface="Mangal" pitchFamily="18" charset="0"/>
              </a:rPr>
              <a:t>                              </a:t>
            </a:r>
            <a:br>
              <a:rPr lang="hi-IN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dell\Desktop\amarjeet sir\obesity-parents-chi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838200"/>
            <a:ext cx="3200400" cy="2667000"/>
          </a:xfrm>
          <a:prstGeom prst="rect">
            <a:avLst/>
          </a:prstGeom>
          <a:noFill/>
        </p:spPr>
      </p:pic>
      <p:pic>
        <p:nvPicPr>
          <p:cNvPr id="1028" name="Picture 4" descr="Image result for sedentary lifesty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3505200"/>
            <a:ext cx="3810000" cy="30480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57200" y="304800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CAUSES OF OBESITY </a:t>
            </a:r>
            <a:r>
              <a:rPr lang="hi-IN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ngal" pitchFamily="18" charset="0"/>
                <a:cs typeface="Mangal" pitchFamily="18" charset="0"/>
              </a:rPr>
              <a:t>मोटापे के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ngal" pitchFamily="18" charset="0"/>
                <a:cs typeface="Mangal" pitchFamily="18" charset="0"/>
              </a:rPr>
              <a:t> </a:t>
            </a:r>
            <a:r>
              <a:rPr lang="hi-IN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ngal" pitchFamily="18" charset="0"/>
                <a:cs typeface="Mangal" pitchFamily="18" charset="0"/>
              </a:rPr>
              <a:t>कारण</a:t>
            </a:r>
            <a:r>
              <a:rPr lang="hi-IN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  <a:cs typeface="Mangal" pitchFamily="18" charset="0"/>
              </a:rPr>
              <a:t> </a:t>
            </a:r>
            <a:endParaRPr lang="en-US" sz="2800" dirty="0">
              <a:solidFill>
                <a:srgbClr val="FFFF00"/>
              </a:solidFill>
              <a:latin typeface="Algerian" pitchFamily="8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715375" cy="1143000"/>
          </a:xfrm>
        </p:spPr>
        <p:txBody>
          <a:bodyPr/>
          <a:lstStyle/>
          <a:p>
            <a:pPr algn="ctr"/>
            <a:r>
              <a:rPr lang="hi-I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kila" pitchFamily="34" charset="0"/>
                <a:cs typeface="Kokila" pitchFamily="34" charset="0"/>
              </a:rPr>
              <a:t>मोटापे के लक्षण</a:t>
            </a:r>
            <a:endParaRPr lang="en-US" sz="3600" dirty="0">
              <a:solidFill>
                <a:srgbClr val="FF0000"/>
              </a:solidFill>
              <a:latin typeface="Kokila" pitchFamily="34" charset="0"/>
              <a:cs typeface="Kokil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229600" cy="4906963"/>
          </a:xfrm>
        </p:spPr>
        <p:txBody>
          <a:bodyPr/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       </a:t>
            </a:r>
            <a:r>
              <a:rPr lang="hi-IN" sz="2800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नींद न आना</a:t>
            </a:r>
            <a:r>
              <a:rPr lang="en-IN" sz="2800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 </a:t>
            </a:r>
            <a:r>
              <a:rPr lang="hi-IN" sz="2800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|</a:t>
            </a:r>
            <a:endParaRPr lang="hi-IN" sz="2800" dirty="0">
              <a:latin typeface="Kokila" pitchFamily="34" charset="0"/>
              <a:cs typeface="Kokila" pitchFamily="34" charset="0"/>
            </a:endParaRPr>
          </a:p>
          <a:p>
            <a:pPr>
              <a:buNone/>
            </a:pPr>
            <a:r>
              <a:rPr lang="en-US" sz="2800" dirty="0">
                <a:latin typeface="Kokila" pitchFamily="34" charset="0"/>
                <a:cs typeface="Kokila" pitchFamily="34" charset="0"/>
              </a:rPr>
              <a:t>       </a:t>
            </a:r>
            <a:r>
              <a:rPr lang="hi-IN" sz="2800" dirty="0">
                <a:latin typeface="Kokila" pitchFamily="34" charset="0"/>
                <a:cs typeface="Kokila" pitchFamily="34" charset="0"/>
              </a:rPr>
              <a:t> </a:t>
            </a:r>
            <a:r>
              <a:rPr lang="hi-IN" sz="2800" dirty="0">
                <a:solidFill>
                  <a:srgbClr val="00B0F0"/>
                </a:solidFill>
                <a:latin typeface="Kokila" pitchFamily="34" charset="0"/>
                <a:cs typeface="Kokila" pitchFamily="34" charset="0"/>
              </a:rPr>
              <a:t>सांस की कमी महसूस होना</a:t>
            </a:r>
            <a:r>
              <a:rPr lang="en-US" sz="2800" dirty="0">
                <a:solidFill>
                  <a:srgbClr val="00B0F0"/>
                </a:solidFill>
                <a:latin typeface="Kokila" pitchFamily="34" charset="0"/>
                <a:cs typeface="Kokila" pitchFamily="34" charset="0"/>
              </a:rPr>
              <a:t> </a:t>
            </a:r>
            <a:r>
              <a:rPr lang="hi-IN" sz="2800" dirty="0">
                <a:solidFill>
                  <a:srgbClr val="00B0F0"/>
                </a:solidFill>
                <a:latin typeface="Kokila" pitchFamily="34" charset="0"/>
                <a:cs typeface="Kokila" pitchFamily="34" charset="0"/>
              </a:rPr>
              <a:t>|</a:t>
            </a:r>
          </a:p>
          <a:p>
            <a:pPr>
              <a:buNone/>
            </a:pPr>
            <a:r>
              <a:rPr lang="en-US" sz="2800" dirty="0">
                <a:latin typeface="Kokila" pitchFamily="34" charset="0"/>
                <a:cs typeface="Kokila" pitchFamily="34" charset="0"/>
              </a:rPr>
              <a:t>        </a:t>
            </a:r>
            <a:r>
              <a:rPr lang="hi-IN" sz="2800" dirty="0">
                <a:solidFill>
                  <a:schemeClr val="bg1">
                    <a:lumMod val="10000"/>
                  </a:schemeClr>
                </a:solidFill>
                <a:latin typeface="Kokila" pitchFamily="34" charset="0"/>
                <a:cs typeface="Kokila" pitchFamily="34" charset="0"/>
              </a:rPr>
              <a:t>आपकी त्वचा की परतों में जमा होने वाली नमी के कारण त्वचा की समस्याएं|</a:t>
            </a:r>
          </a:p>
          <a:p>
            <a:pPr>
              <a:buNone/>
            </a:pPr>
            <a:r>
              <a:rPr lang="en-US" sz="2800" dirty="0">
                <a:solidFill>
                  <a:srgbClr val="6666FF"/>
                </a:solidFill>
                <a:latin typeface="Kokila" pitchFamily="34" charset="0"/>
                <a:cs typeface="Kokila" pitchFamily="34" charset="0"/>
              </a:rPr>
              <a:t>         </a:t>
            </a:r>
            <a:r>
              <a:rPr lang="hi-IN" sz="2800" dirty="0">
                <a:solidFill>
                  <a:srgbClr val="6666FF"/>
                </a:solidFill>
                <a:latin typeface="Kokila" pitchFamily="34" charset="0"/>
                <a:cs typeface="Kokila" pitchFamily="34" charset="0"/>
              </a:rPr>
              <a:t>पित्ताशय पथरी</a:t>
            </a:r>
            <a:r>
              <a:rPr lang="en-US" sz="2800" dirty="0">
                <a:solidFill>
                  <a:srgbClr val="6666FF"/>
                </a:solidFill>
                <a:latin typeface="Kokila" pitchFamily="34" charset="0"/>
                <a:cs typeface="Kokila" pitchFamily="34" charset="0"/>
              </a:rPr>
              <a:t> </a:t>
            </a:r>
            <a:r>
              <a:rPr lang="hi-IN" sz="2800" dirty="0">
                <a:solidFill>
                  <a:srgbClr val="6666FF"/>
                </a:solidFill>
                <a:latin typeface="Kokila" pitchFamily="34" charset="0"/>
                <a:cs typeface="Kokila" pitchFamily="34" charset="0"/>
              </a:rPr>
              <a:t>|</a:t>
            </a:r>
          </a:p>
          <a:p>
            <a:pPr>
              <a:buNone/>
            </a:pPr>
            <a:r>
              <a:rPr lang="en-US" sz="2800" dirty="0">
                <a:latin typeface="Kokila" pitchFamily="34" charset="0"/>
                <a:cs typeface="Kokila" pitchFamily="34" charset="0"/>
              </a:rPr>
              <a:t>        </a:t>
            </a:r>
            <a:r>
              <a:rPr lang="hi-IN" sz="2800" dirty="0">
                <a:solidFill>
                  <a:srgbClr val="C00000"/>
                </a:solidFill>
                <a:latin typeface="Kokila" pitchFamily="34" charset="0"/>
                <a:cs typeface="Kokila" pitchFamily="34" charset="0"/>
              </a:rPr>
              <a:t>वजन के असर से जोड़ों में गठिया रोग खासकर घुटनों में</a:t>
            </a:r>
            <a:r>
              <a:rPr lang="en-IN" sz="2800" dirty="0">
                <a:solidFill>
                  <a:srgbClr val="C00000"/>
                </a:solidFill>
                <a:latin typeface="Kokila" pitchFamily="34" charset="0"/>
                <a:cs typeface="Kokila" pitchFamily="34" charset="0"/>
              </a:rPr>
              <a:t> </a:t>
            </a:r>
            <a:r>
              <a:rPr lang="hi-IN" sz="2800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|</a:t>
            </a:r>
            <a:r>
              <a:rPr lang="en-US" sz="2800" dirty="0">
                <a:latin typeface="Kokila" pitchFamily="34" charset="0"/>
                <a:cs typeface="Kokila" pitchFamily="34" charset="0"/>
              </a:rPr>
              <a:t>      </a:t>
            </a:r>
          </a:p>
          <a:p>
            <a:pPr>
              <a:buNone/>
            </a:pPr>
            <a:r>
              <a:rPr lang="en-US" sz="2800" dirty="0">
                <a:latin typeface="Kokila" pitchFamily="34" charset="0"/>
                <a:cs typeface="Kokila" pitchFamily="34" charset="0"/>
              </a:rPr>
              <a:t>      </a:t>
            </a:r>
            <a:r>
              <a:rPr lang="hi-IN" sz="2800" dirty="0">
                <a:latin typeface="Kokila" pitchFamily="34" charset="0"/>
                <a:cs typeface="Kokila" pitchFamily="34" charset="0"/>
              </a:rPr>
              <a:t> </a:t>
            </a:r>
            <a:r>
              <a:rPr lang="hi-IN" sz="2800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सांस जल्दी फूलना !</a:t>
            </a:r>
            <a:br>
              <a:rPr lang="hi-IN" sz="2800" dirty="0">
                <a:latin typeface="Kokila" pitchFamily="34" charset="0"/>
                <a:cs typeface="Kokila" pitchFamily="34" charset="0"/>
              </a:rPr>
            </a:br>
            <a:r>
              <a:rPr lang="hi-IN" sz="2800" dirty="0">
                <a:latin typeface="Kokila" pitchFamily="34" charset="0"/>
                <a:cs typeface="Kokila" pitchFamily="34" charset="0"/>
              </a:rPr>
              <a:t>बहुत ज्यादा पसीना आना !</a:t>
            </a:r>
            <a:br>
              <a:rPr lang="hi-IN" sz="2800" dirty="0">
                <a:latin typeface="Kokila" pitchFamily="34" charset="0"/>
                <a:cs typeface="Kokila" pitchFamily="34" charset="0"/>
              </a:rPr>
            </a:br>
            <a:r>
              <a:rPr lang="hi-IN" sz="2800" dirty="0">
                <a:latin typeface="Kokila" pitchFamily="34" charset="0"/>
                <a:cs typeface="Kokila" pitchFamily="34" charset="0"/>
              </a:rPr>
              <a:t> </a:t>
            </a:r>
            <a:r>
              <a:rPr lang="hi-IN" sz="2800" dirty="0">
                <a:solidFill>
                  <a:schemeClr val="accent3">
                    <a:lumMod val="90000"/>
                  </a:schemeClr>
                </a:solidFill>
                <a:latin typeface="Kokila" pitchFamily="34" charset="0"/>
                <a:cs typeface="Kokila" pitchFamily="34" charset="0"/>
              </a:rPr>
              <a:t>खर्राटे लेना !</a:t>
            </a:r>
            <a:br>
              <a:rPr lang="hi-IN" sz="2800" dirty="0">
                <a:latin typeface="Kokila" pitchFamily="34" charset="0"/>
                <a:cs typeface="Kokila" pitchFamily="34" charset="0"/>
              </a:rPr>
            </a:br>
            <a:r>
              <a:rPr lang="hi-IN" sz="2800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जरुरत से ज्यादा या कम सोना |</a:t>
            </a:r>
            <a:br>
              <a:rPr lang="hi-IN" sz="2800" dirty="0">
                <a:latin typeface="Kokila" pitchFamily="34" charset="0"/>
                <a:cs typeface="Kokila" pitchFamily="34" charset="0"/>
              </a:rPr>
            </a:br>
            <a:r>
              <a:rPr lang="hi-IN" sz="2800" dirty="0">
                <a:solidFill>
                  <a:srgbClr val="FFFF00"/>
                </a:solidFill>
                <a:latin typeface="Kokila" pitchFamily="34" charset="0"/>
                <a:cs typeface="Kokila" pitchFamily="34" charset="0"/>
              </a:rPr>
              <a:t>आत्मविश्वास और आत्मसम्मान की कमी !</a:t>
            </a:r>
            <a:br>
              <a:rPr lang="hi-IN" dirty="0">
                <a:latin typeface="Kokila" pitchFamily="34" charset="0"/>
                <a:cs typeface="Kokila" pitchFamily="34" charset="0"/>
              </a:rPr>
            </a:br>
            <a:endParaRPr lang="hi-IN" dirty="0">
              <a:latin typeface="Kokila" pitchFamily="34" charset="0"/>
              <a:cs typeface="Kokila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410575" cy="1143000"/>
          </a:xfrm>
        </p:spPr>
        <p:txBody>
          <a:bodyPr/>
          <a:lstStyle/>
          <a:p>
            <a:r>
              <a:rPr lang="hi-I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kila" pitchFamily="34" charset="0"/>
                <a:cs typeface="Kokila" pitchFamily="34" charset="0"/>
              </a:rPr>
              <a:t>                 मोटापे  से </a:t>
            </a:r>
            <a:r>
              <a:rPr lang="hi-IN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स्वास्थ्य पर प्रभाव</a:t>
            </a:r>
            <a:endParaRPr lang="en-US" dirty="0">
              <a:solidFill>
                <a:srgbClr val="7030A0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0" y="2057400"/>
            <a:ext cx="5972175" cy="4068763"/>
          </a:xfrm>
        </p:spPr>
        <p:txBody>
          <a:bodyPr/>
          <a:lstStyle/>
          <a:p>
            <a:r>
              <a:rPr lang="hi-IN" sz="2800" dirty="0">
                <a:latin typeface="Aparajita" panose="02020603050405020304" pitchFamily="18" charset="0"/>
                <a:cs typeface="Aparajita" panose="02020603050405020304" pitchFamily="18" charset="0"/>
              </a:rPr>
              <a:t>टाइप 2 मधुमेह</a:t>
            </a:r>
          </a:p>
          <a:p>
            <a:r>
              <a:rPr lang="hi-IN" sz="2800" dirty="0">
                <a:solidFill>
                  <a:srgbClr val="FF0000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अत्यधिक कोलेस्ट्रॉल</a:t>
            </a:r>
            <a:endParaRPr lang="en-US" sz="2800" dirty="0">
              <a:solidFill>
                <a:srgbClr val="FF0000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  <a:p>
            <a:r>
              <a:rPr lang="hi-IN" sz="2800" dirty="0">
                <a:solidFill>
                  <a:srgbClr val="002060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उच्च‍ रक्‍तचाप</a:t>
            </a:r>
            <a:endParaRPr lang="en-US" sz="2800" dirty="0">
              <a:solidFill>
                <a:srgbClr val="002060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  <a:p>
            <a:r>
              <a:rPr lang="hi-IN" sz="2800" dirty="0">
                <a:solidFill>
                  <a:srgbClr val="FFC000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गठिया</a:t>
            </a:r>
            <a:endParaRPr lang="en-US" sz="2800" dirty="0">
              <a:solidFill>
                <a:srgbClr val="FFC000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  <a:p>
            <a:r>
              <a:rPr lang="hi-IN" sz="2800" dirty="0">
                <a:solidFill>
                  <a:srgbClr val="6666FF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कोरोनरी ह्रदय का रोग </a:t>
            </a:r>
            <a:endParaRPr lang="en-US" sz="2800" dirty="0">
              <a:solidFill>
                <a:srgbClr val="6666FF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  <a:p>
            <a:r>
              <a:rPr lang="hi-IN" sz="2800" dirty="0">
                <a:solidFill>
                  <a:srgbClr val="002060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हार्मोनल असंतुलन</a:t>
            </a:r>
          </a:p>
          <a:p>
            <a:r>
              <a:rPr lang="hi-IN" sz="2800" dirty="0">
                <a:solidFill>
                  <a:srgbClr val="FF0000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कैंसर</a:t>
            </a:r>
          </a:p>
          <a:p>
            <a:endParaRPr lang="hi-IN" sz="2800" dirty="0">
              <a:latin typeface="Aparajita" pitchFamily="34" charset="0"/>
              <a:cs typeface="Aparajita" pitchFamily="34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258175" cy="1143000"/>
          </a:xfrm>
        </p:spPr>
        <p:txBody>
          <a:bodyPr/>
          <a:lstStyle/>
          <a:p>
            <a:r>
              <a:rPr lang="hi-I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                  मोटापे  से स्वास्थ्य पर प्रभाव</a:t>
            </a:r>
            <a:endParaRPr lang="en-US" dirty="0">
              <a:solidFill>
                <a:srgbClr val="FF0000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600200"/>
            <a:ext cx="7115175" cy="4525963"/>
          </a:xfrm>
        </p:spPr>
        <p:txBody>
          <a:bodyPr/>
          <a:lstStyle/>
          <a:p>
            <a:r>
              <a:rPr lang="hi-IN" sz="2800" dirty="0">
                <a:solidFill>
                  <a:srgbClr val="0070C0"/>
                </a:solidFill>
                <a:latin typeface="Aparajita" pitchFamily="34" charset="0"/>
                <a:cs typeface="Aparajita" pitchFamily="34" charset="0"/>
              </a:rPr>
              <a:t>नींद में परेशानी (</a:t>
            </a:r>
            <a:r>
              <a:rPr lang="en-US" sz="2800" dirty="0">
                <a:solidFill>
                  <a:srgbClr val="0070C0"/>
                </a:solidFill>
                <a:latin typeface="Aparajita" pitchFamily="34" charset="0"/>
                <a:cs typeface="Aparajita" pitchFamily="34" charset="0"/>
              </a:rPr>
              <a:t>snoring, and increase in </a:t>
            </a:r>
          </a:p>
          <a:p>
            <a:r>
              <a:rPr lang="en-US" sz="2800" dirty="0">
                <a:solidFill>
                  <a:srgbClr val="7030A0"/>
                </a:solidFill>
                <a:latin typeface="Aparajita" pitchFamily="34" charset="0"/>
                <a:cs typeface="Aparajita" pitchFamily="34" charset="0"/>
              </a:rPr>
              <a:t>day-time sleep)</a:t>
            </a:r>
          </a:p>
          <a:p>
            <a:r>
              <a:rPr lang="hi-IN" sz="2800" dirty="0">
                <a:solidFill>
                  <a:srgbClr val="C00000"/>
                </a:solidFill>
                <a:latin typeface="Aparajita" pitchFamily="34" charset="0"/>
                <a:cs typeface="Aparajita" pitchFamily="34" charset="0"/>
              </a:rPr>
              <a:t>घुटनो के जोड़ों में दर्द</a:t>
            </a:r>
          </a:p>
          <a:p>
            <a:r>
              <a:rPr lang="hi-IN" sz="2800" dirty="0">
                <a:solidFill>
                  <a:srgbClr val="FFFF00"/>
                </a:solidFill>
                <a:latin typeface="Aparajita" pitchFamily="34" charset="0"/>
                <a:cs typeface="Aparajita" pitchFamily="34" charset="0"/>
              </a:rPr>
              <a:t>सांस फूलना</a:t>
            </a:r>
          </a:p>
          <a:p>
            <a:r>
              <a:rPr lang="hi-IN" sz="2800" dirty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गर्दन के पीछे, बगल में या श्रोणि हिस्से में चमड़ी में काले निशान (</a:t>
            </a:r>
            <a:r>
              <a:rPr lang="en-US" sz="280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acanthuses)</a:t>
            </a:r>
            <a:endParaRPr lang="en-US" sz="2800" dirty="0">
              <a:solidFill>
                <a:srgbClr val="FF0000"/>
              </a:solidFill>
              <a:latin typeface="Aparajita" pitchFamily="34" charset="0"/>
              <a:cs typeface="Aparajita" pitchFamily="34" charset="0"/>
            </a:endParaRPr>
          </a:p>
          <a:p>
            <a:r>
              <a:rPr lang="hi-IN" sz="2800" dirty="0">
                <a:solidFill>
                  <a:srgbClr val="002060"/>
                </a:solidFill>
                <a:latin typeface="Aparajita" pitchFamily="34" charset="0"/>
                <a:cs typeface="Aparajita" pitchFamily="34" charset="0"/>
              </a:rPr>
              <a:t>पेट पर असाधारण, गुलाबी निशान (</a:t>
            </a:r>
            <a:r>
              <a:rPr lang="en-US" sz="2800" dirty="0">
                <a:solidFill>
                  <a:srgbClr val="002060"/>
                </a:solidFill>
                <a:latin typeface="Aparajita" pitchFamily="34" charset="0"/>
                <a:cs typeface="Aparajita" pitchFamily="34" charset="0"/>
              </a:rPr>
              <a:t>pinkish or purplish streaks)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229600" cy="1325562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OBESE BASED ON DATA FOR THE  NATIONAL HEAITH  SURVEY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904998"/>
          <a:ext cx="8229600" cy="4262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14912">
                <a:tc>
                  <a:txBody>
                    <a:bodyPr/>
                    <a:lstStyle/>
                    <a:p>
                      <a:r>
                        <a:rPr lang="en-US" dirty="0"/>
                        <a:t>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MALE%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MALE 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FEMALE%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FEMALE RANK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13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PANJAB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30.3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37.5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132">
                <a:tc>
                  <a:txBody>
                    <a:bodyPr/>
                    <a:lstStyle/>
                    <a:p>
                      <a:r>
                        <a:rPr lang="en-US" dirty="0"/>
                        <a:t>KERALA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132">
                <a:tc>
                  <a:txBody>
                    <a:bodyPr/>
                    <a:lstStyle/>
                    <a:p>
                      <a:r>
                        <a:rPr lang="en-US" dirty="0"/>
                        <a:t>GOA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132">
                <a:tc>
                  <a:txBody>
                    <a:bodyPr/>
                    <a:lstStyle/>
                    <a:p>
                      <a:r>
                        <a:rPr lang="en-US" dirty="0"/>
                        <a:t>TAMIL NADU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4418">
                <a:tc>
                  <a:txBody>
                    <a:bodyPr/>
                    <a:lstStyle/>
                    <a:p>
                      <a:r>
                        <a:rPr lang="en-US" dirty="0"/>
                        <a:t>A 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132">
                <a:tc>
                  <a:txBody>
                    <a:bodyPr/>
                    <a:lstStyle/>
                    <a:p>
                      <a:r>
                        <a:rPr lang="en-US" dirty="0"/>
                        <a:t>SIKKIM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2132">
                <a:tc>
                  <a:txBody>
                    <a:bodyPr/>
                    <a:lstStyle/>
                    <a:p>
                      <a:r>
                        <a:rPr lang="en-US" dirty="0"/>
                        <a:t>MIZORAM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762000"/>
          <a:ext cx="73914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3632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H 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r>
                        <a:rPr lang="en-US" dirty="0"/>
                        <a:t>MAHARAAHTRA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r>
                        <a:rPr lang="en-US" dirty="0"/>
                        <a:t>GUJARAT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r>
                        <a:rPr lang="en-US" dirty="0"/>
                        <a:t>U 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Kruti Dev 105" pitchFamily="2" charset="0"/>
              </a:rPr>
              <a:t>      </a:t>
            </a:r>
            <a:r>
              <a:rPr lang="en-US" b="1" dirty="0">
                <a:latin typeface="Algerian" pitchFamily="82" charset="0"/>
              </a:rPr>
              <a:t>asana  </a:t>
            </a:r>
            <a:r>
              <a:rPr lang="hi-IN" dirty="0">
                <a:solidFill>
                  <a:srgbClr val="FF0000"/>
                </a:solidFill>
                <a:latin typeface="Kruti Dev 105" pitchFamily="2" charset="0"/>
              </a:rPr>
              <a:t>आसन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1" y="2590800"/>
            <a:ext cx="8077200" cy="3535363"/>
          </a:xfrm>
        </p:spPr>
        <p:txBody>
          <a:bodyPr/>
          <a:lstStyle/>
          <a:p>
            <a:pPr algn="just">
              <a:buNone/>
            </a:pPr>
            <a:r>
              <a:rPr lang="en-US" sz="2800" dirty="0">
                <a:latin typeface="Mangal" pitchFamily="18" charset="0"/>
                <a:cs typeface="Mangal" pitchFamily="18" charset="0"/>
              </a:rPr>
              <a:t>  </a:t>
            </a:r>
            <a:r>
              <a:rPr lang="hi-IN" sz="3200" dirty="0">
                <a:latin typeface="Kokila" pitchFamily="34" charset="0"/>
                <a:cs typeface="Kokila" pitchFamily="34" charset="0"/>
              </a:rPr>
              <a:t>योगासनों का सबसे बड़ा गुण यह हैं कि वे </a:t>
            </a:r>
            <a:r>
              <a:rPr lang="hi-IN" sz="3200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सहज साध्य और सर्वसुलभ </a:t>
            </a:r>
            <a:r>
              <a:rPr lang="hi-IN" sz="3200" dirty="0">
                <a:latin typeface="Kokila" pitchFamily="34" charset="0"/>
                <a:cs typeface="Kokila" pitchFamily="34" charset="0"/>
              </a:rPr>
              <a:t>हैं</a:t>
            </a:r>
            <a:r>
              <a:rPr lang="en-IN" sz="3200" dirty="0">
                <a:latin typeface="Kokila" pitchFamily="34" charset="0"/>
                <a:cs typeface="Kokila" pitchFamily="34" charset="0"/>
              </a:rPr>
              <a:t> </a:t>
            </a:r>
            <a:r>
              <a:rPr lang="hi-IN" sz="3200" dirty="0">
                <a:latin typeface="Kokila" pitchFamily="34" charset="0"/>
                <a:cs typeface="Kokila" pitchFamily="34" charset="0"/>
              </a:rPr>
              <a:t>। योगासन ऐसी व्यायाम पद्धति है जिसमें न तो कुछ विशेष व्यय होता है और न इतनी साधन-सामग्री की आवश्यकता होती है</a:t>
            </a:r>
            <a:r>
              <a:rPr lang="en-IN" sz="3200" dirty="0">
                <a:latin typeface="Kokila" pitchFamily="34" charset="0"/>
                <a:cs typeface="Kokila" pitchFamily="34" charset="0"/>
              </a:rPr>
              <a:t> </a:t>
            </a:r>
            <a:r>
              <a:rPr lang="hi-IN" sz="3200" dirty="0">
                <a:latin typeface="Kokila" pitchFamily="34" charset="0"/>
                <a:cs typeface="Kokila" pitchFamily="34" charset="0"/>
              </a:rPr>
              <a:t>। </a:t>
            </a:r>
            <a:r>
              <a:rPr lang="hi-IN" sz="3200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योगासन अमीर-गरीब, बूढ़े-जवान, सबल-निर्बल सभी स्त्री-पुरुष कर सकते हैं</a:t>
            </a:r>
            <a:r>
              <a:rPr lang="en-IN" sz="3200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 </a:t>
            </a:r>
            <a:r>
              <a:rPr lang="hi-IN" sz="3200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।</a:t>
            </a:r>
            <a:r>
              <a:rPr lang="en-US" sz="3200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 </a:t>
            </a:r>
            <a:r>
              <a:rPr lang="hi-IN" sz="3200" dirty="0">
                <a:latin typeface="Kokila" pitchFamily="34" charset="0"/>
                <a:cs typeface="Kokila" pitchFamily="34" charset="0"/>
              </a:rPr>
              <a:t>आइये जानते हैं कुछ लाभकारी योग आसन जिससे मोटापा कम होता है</a:t>
            </a:r>
            <a:r>
              <a:rPr lang="en-IN" sz="3200" dirty="0">
                <a:latin typeface="Kokila" pitchFamily="34" charset="0"/>
                <a:cs typeface="Kokila" pitchFamily="34" charset="0"/>
              </a:rPr>
              <a:t> </a:t>
            </a:r>
            <a:r>
              <a:rPr lang="hi-IN" sz="3200" dirty="0">
                <a:latin typeface="Kokila" pitchFamily="34" charset="0"/>
                <a:cs typeface="Kokila" pitchFamily="34" charset="0"/>
              </a:rPr>
              <a:t>।</a:t>
            </a:r>
            <a:endParaRPr lang="en-US" sz="3200" dirty="0">
              <a:latin typeface="Kokila" pitchFamily="34" charset="0"/>
              <a:cs typeface="Kokila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91575" cy="1143000"/>
          </a:xfrm>
        </p:spPr>
        <p:txBody>
          <a:bodyPr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</a:t>
            </a:r>
            <a:r>
              <a:rPr lang="en-US" b="1" dirty="0">
                <a:latin typeface="Aparajita" panose="02020603050405020304" pitchFamily="18" charset="0"/>
                <a:cs typeface="Aparajita" panose="02020603050405020304" pitchFamily="18" charset="0"/>
              </a:rPr>
              <a:t>ASANA</a:t>
            </a:r>
            <a:r>
              <a:rPr lang="en-US" dirty="0"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hi-IN" dirty="0">
                <a:solidFill>
                  <a:srgbClr val="FF0000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आसन</a:t>
            </a:r>
            <a:endParaRPr lang="en-US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600200"/>
            <a:ext cx="6581775" cy="5105400"/>
          </a:xfrm>
        </p:spPr>
        <p:txBody>
          <a:bodyPr/>
          <a:lstStyle/>
          <a:p>
            <a:r>
              <a:rPr lang="en-US" sz="2000" dirty="0">
                <a:solidFill>
                  <a:srgbClr val="C00000"/>
                </a:solidFill>
                <a:latin typeface="Algerian" pitchFamily="82" charset="0"/>
              </a:rPr>
              <a:t>BHUJANGASANA  </a:t>
            </a:r>
            <a:r>
              <a:rPr lang="en-US" sz="2000" dirty="0">
                <a:solidFill>
                  <a:srgbClr val="C00000"/>
                </a:solidFill>
              </a:rPr>
              <a:t>                </a:t>
            </a:r>
            <a:r>
              <a:rPr lang="hi-IN" sz="2800" b="1" dirty="0">
                <a:solidFill>
                  <a:srgbClr val="C00000"/>
                </a:solidFill>
                <a:latin typeface="Kokila" pitchFamily="34" charset="0"/>
                <a:cs typeface="Kokila" pitchFamily="34" charset="0"/>
              </a:rPr>
              <a:t>भुजंगासन</a:t>
            </a:r>
            <a:endParaRPr lang="en-US" sz="2800" b="1" dirty="0">
              <a:solidFill>
                <a:srgbClr val="C00000"/>
              </a:solidFill>
              <a:latin typeface="Kokila" pitchFamily="34" charset="0"/>
              <a:cs typeface="Kokila" pitchFamily="34" charset="0"/>
            </a:endParaRPr>
          </a:p>
          <a:p>
            <a:r>
              <a:rPr lang="en-US" sz="2000" dirty="0">
                <a:latin typeface="Algerian" pitchFamily="82" charset="0"/>
              </a:rPr>
              <a:t>Sarvangasana                </a:t>
            </a:r>
            <a:r>
              <a:rPr lang="hi-IN" sz="2000" cap="all" dirty="0">
                <a:solidFill>
                  <a:srgbClr val="FF0000"/>
                </a:solidFill>
              </a:rPr>
              <a:t> </a:t>
            </a:r>
            <a:r>
              <a:rPr lang="en-US" sz="2000" cap="all" dirty="0">
                <a:solidFill>
                  <a:srgbClr val="FF0000"/>
                </a:solidFill>
              </a:rPr>
              <a:t> </a:t>
            </a:r>
            <a:r>
              <a:rPr lang="hi-IN" sz="2800" cap="all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सर्वांगासन</a:t>
            </a:r>
            <a:r>
              <a:rPr lang="en-US" sz="2800" cap="all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 </a:t>
            </a:r>
          </a:p>
          <a:p>
            <a:r>
              <a:rPr lang="en-US" sz="2000" dirty="0">
                <a:ln w="6600">
                  <a:noFill/>
                  <a:prstDash val="solid"/>
                </a:ln>
                <a:solidFill>
                  <a:schemeClr val="bg1">
                    <a:lumMod val="25000"/>
                  </a:schemeClr>
                </a:solidFill>
                <a:latin typeface="Algerian" pitchFamily="82" charset="0"/>
              </a:rPr>
              <a:t>Paschimottanasana</a:t>
            </a:r>
            <a:r>
              <a:rPr lang="en-US" sz="2000" dirty="0">
                <a:ln w="6600">
                  <a:noFill/>
                  <a:prstDash val="solid"/>
                </a:ln>
                <a:solidFill>
                  <a:schemeClr val="bg1">
                    <a:lumMod val="25000"/>
                  </a:schemeClr>
                </a:solidFill>
              </a:rPr>
              <a:t>      </a:t>
            </a:r>
            <a:r>
              <a:rPr lang="en-US" sz="2000" b="1" dirty="0">
                <a:ln w="6600">
                  <a:noFill/>
                  <a:prstDash val="solid"/>
                </a:ln>
                <a:solidFill>
                  <a:schemeClr val="bg1">
                    <a:lumMod val="25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bg1">
                    <a:lumMod val="25000"/>
                  </a:schemeClr>
                </a:solidFill>
                <a:latin typeface="Kruti Dev 010" pitchFamily="2" charset="0"/>
              </a:rPr>
              <a:t>I</a:t>
            </a:r>
            <a:r>
              <a:rPr lang="en-US" sz="2000" b="1" dirty="0">
                <a:solidFill>
                  <a:srgbClr val="FF0000"/>
                </a:solidFill>
                <a:latin typeface="Kruti Dev 010" pitchFamily="2" charset="0"/>
              </a:rPr>
              <a:t>kf”peksRrklu</a:t>
            </a:r>
          </a:p>
          <a:p>
            <a:r>
              <a:rPr lang="en-US" sz="2000" dirty="0">
                <a:latin typeface="Algerian" pitchFamily="82" charset="0"/>
              </a:rPr>
              <a:t>Halasana </a:t>
            </a:r>
            <a:r>
              <a:rPr lang="en-US" sz="2000" b="1" dirty="0">
                <a:latin typeface="Algerian" pitchFamily="82" charset="0"/>
              </a:rPr>
              <a:t>                             </a:t>
            </a:r>
            <a:r>
              <a:rPr lang="hi-IN" sz="2800" cap="all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हलासन</a:t>
            </a:r>
            <a:endParaRPr lang="en-US" sz="2800" cap="all" dirty="0">
              <a:solidFill>
                <a:srgbClr val="FF0000"/>
              </a:solidFill>
              <a:latin typeface="Kokila" pitchFamily="34" charset="0"/>
              <a:cs typeface="Kokila" pitchFamily="34" charset="0"/>
            </a:endParaRPr>
          </a:p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lgerian" pitchFamily="82" charset="0"/>
              </a:rPr>
              <a:t>Naukasana                           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i-IN" sz="2800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नौकासन</a:t>
            </a:r>
            <a:endParaRPr lang="en-US" sz="2800" dirty="0">
              <a:solidFill>
                <a:srgbClr val="FF0000"/>
              </a:solidFill>
              <a:latin typeface="Kokila" pitchFamily="34" charset="0"/>
              <a:cs typeface="Kokila" pitchFamily="34" charset="0"/>
            </a:endParaRPr>
          </a:p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lgerian" pitchFamily="82" charset="0"/>
              </a:rPr>
              <a:t>Shalabhasana                    </a:t>
            </a:r>
            <a:r>
              <a:rPr lang="hi-IN" sz="2800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शलभासन</a:t>
            </a:r>
            <a:endParaRPr lang="en-US" sz="2800" dirty="0">
              <a:solidFill>
                <a:srgbClr val="FF0000"/>
              </a:solidFill>
              <a:latin typeface="Kokila" pitchFamily="34" charset="0"/>
              <a:cs typeface="Kokila" pitchFamily="34" charset="0"/>
            </a:endParaRPr>
          </a:p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lgerian" pitchFamily="82" charset="0"/>
              </a:rPr>
              <a:t> Pawanmuktasana             </a:t>
            </a:r>
            <a:r>
              <a:rPr lang="hi-IN" sz="2800" b="1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पवनमुक्तासन</a:t>
            </a:r>
            <a:endParaRPr lang="en-US" sz="2800" dirty="0">
              <a:solidFill>
                <a:srgbClr val="FF0000"/>
              </a:solidFill>
              <a:latin typeface="Kokila" pitchFamily="34" charset="0"/>
              <a:cs typeface="Kokila" pitchFamily="34" charset="0"/>
            </a:endParaRPr>
          </a:p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lgerian" pitchFamily="82" charset="0"/>
              </a:rPr>
              <a:t> Dhanurasana                     </a:t>
            </a:r>
            <a:r>
              <a:rPr lang="hi-IN" sz="2800" b="1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धनुरासन</a:t>
            </a:r>
            <a:endParaRPr lang="en-US" sz="2800" dirty="0">
              <a:solidFill>
                <a:srgbClr val="FF0000"/>
              </a:solidFill>
              <a:latin typeface="Kokila" pitchFamily="34" charset="0"/>
              <a:cs typeface="Kokila" pitchFamily="34" charset="0"/>
            </a:endParaRPr>
          </a:p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lgerian" pitchFamily="82" charset="0"/>
              </a:rPr>
              <a:t>Surya Namaskar               </a:t>
            </a:r>
            <a:r>
              <a:rPr lang="hi-IN" sz="2800" b="1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सूर्य नमस्कार</a:t>
            </a:r>
            <a:br>
              <a:rPr lang="hi-IN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kila" pitchFamily="34" charset="0"/>
                <a:cs typeface="Kokila" pitchFamily="34" charset="0"/>
              </a:rPr>
            </a:br>
            <a:endParaRPr lang="en-US" sz="3200" dirty="0">
              <a:solidFill>
                <a:srgbClr val="FF0000"/>
              </a:solidFill>
              <a:latin typeface="Kokila" pitchFamily="34" charset="0"/>
              <a:cs typeface="Kokila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944562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hi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534400" cy="54864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  <a:buNone/>
            </a:pPr>
            <a:r>
              <a:rPr lang="en-US" sz="3200" dirty="0">
                <a:solidFill>
                  <a:srgbClr val="C00000"/>
                </a:solidFill>
              </a:rPr>
              <a:t>       </a:t>
            </a:r>
            <a:r>
              <a:rPr lang="hi-IN" sz="3200" dirty="0">
                <a:solidFill>
                  <a:srgbClr val="C00000"/>
                </a:solidFill>
                <a:latin typeface="Kokila" pitchFamily="34" charset="0"/>
                <a:cs typeface="Kokila" pitchFamily="34" charset="0"/>
              </a:rPr>
              <a:t>भुजंगासन</a:t>
            </a:r>
            <a:r>
              <a:rPr lang="hi-IN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Andalus" pitchFamily="18" charset="-78"/>
                <a:cs typeface="Andalus" pitchFamily="18" charset="-78"/>
              </a:rPr>
              <a:t> Bhujangasana /</a:t>
            </a:r>
            <a:r>
              <a:rPr lang="en-US" sz="3200" dirty="0">
                <a:latin typeface="Andalus" pitchFamily="18" charset="-78"/>
                <a:cs typeface="Andalus" pitchFamily="18" charset="-78"/>
              </a:rPr>
              <a:t> Cobra Pose</a:t>
            </a:r>
            <a:endParaRPr lang="hi-IN" sz="3200" b="1" dirty="0">
              <a:solidFill>
                <a:schemeClr val="bg1">
                  <a:lumMod val="25000"/>
                </a:schemeClr>
              </a:solidFill>
              <a:latin typeface="Andalus" pitchFamily="18" charset="-78"/>
            </a:endParaRP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It helps regulate </a:t>
            </a:r>
            <a:r>
              <a:rPr lang="en-US" dirty="0">
                <a:solidFill>
                  <a:srgbClr val="FF0000"/>
                </a:solidFill>
              </a:rPr>
              <a:t>metabolism</a:t>
            </a:r>
            <a:r>
              <a:rPr lang="en-US" dirty="0"/>
              <a:t>, thus </a:t>
            </a:r>
            <a:r>
              <a:rPr lang="en-US" dirty="0">
                <a:solidFill>
                  <a:srgbClr val="FF0000"/>
                </a:solidFill>
              </a:rPr>
              <a:t>balancing the weight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It makes the </a:t>
            </a:r>
            <a:r>
              <a:rPr lang="en-US" dirty="0">
                <a:solidFill>
                  <a:srgbClr val="FF0000"/>
                </a:solidFill>
              </a:rPr>
              <a:t>buttocks firm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It gives the </a:t>
            </a:r>
            <a:r>
              <a:rPr lang="en-US" dirty="0">
                <a:solidFill>
                  <a:srgbClr val="FF0000"/>
                </a:solidFill>
              </a:rPr>
              <a:t>lungs, shoulders, chest, and abdomen </a:t>
            </a:r>
            <a:r>
              <a:rPr lang="en-US" dirty="0"/>
              <a:t>a good </a:t>
            </a:r>
            <a:r>
              <a:rPr lang="en-US" dirty="0">
                <a:solidFill>
                  <a:srgbClr val="FF0000"/>
                </a:solidFill>
              </a:rPr>
              <a:t>stretch.</a:t>
            </a:r>
          </a:p>
          <a:p>
            <a:pPr lvl="0"/>
            <a:r>
              <a:rPr lang="en-US" dirty="0"/>
              <a:t>This asana is known to </a:t>
            </a:r>
            <a:r>
              <a:rPr lang="en-US" dirty="0">
                <a:solidFill>
                  <a:srgbClr val="FF0000"/>
                </a:solidFill>
              </a:rPr>
              <a:t>open up the lungs and the heart.</a:t>
            </a:r>
            <a:endParaRPr lang="hi-IN" b="1" dirty="0">
              <a:solidFill>
                <a:srgbClr val="FF0000"/>
              </a:solidFill>
            </a:endParaRPr>
          </a:p>
          <a:p>
            <a:pPr algn="just" fontAlgn="base">
              <a:lnSpc>
                <a:spcPct val="170000"/>
              </a:lnSpc>
            </a:pPr>
            <a:endParaRPr lang="hi-IN" b="1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533400"/>
            <a:ext cx="82296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i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आसन का  स्वास्थ्य पर प्रभाव</a:t>
            </a:r>
            <a:endParaRPr lang="en-US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glow rad="101600">
                  <a:srgbClr val="FF0000">
                    <a:alpha val="60000"/>
                  </a:srgbClr>
                </a:glow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Picture 4" descr="Bhujangasana-2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209800"/>
            <a:ext cx="6248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3513" y="274638"/>
            <a:ext cx="6316662" cy="56356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Algerian" pitchFamily="82" charset="0"/>
              </a:rPr>
              <a:t>Precautions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1" y="1600201"/>
            <a:ext cx="5105400" cy="2133599"/>
          </a:xfrm>
        </p:spPr>
        <p:txBody>
          <a:bodyPr/>
          <a:lstStyle/>
          <a:p>
            <a:pPr lvl="0"/>
            <a:r>
              <a:rPr lang="en-US" dirty="0"/>
              <a:t>Hernia</a:t>
            </a:r>
          </a:p>
          <a:p>
            <a:pPr lvl="0"/>
            <a:r>
              <a:rPr lang="en-US" dirty="0"/>
              <a:t>Back injuries</a:t>
            </a:r>
          </a:p>
          <a:p>
            <a:pPr lvl="0"/>
            <a:r>
              <a:rPr lang="en-US" dirty="0"/>
              <a:t>Pregnancy</a:t>
            </a:r>
          </a:p>
          <a:p>
            <a:pPr lvl="0"/>
            <a:r>
              <a:rPr lang="en-US" dirty="0"/>
              <a:t>Recent abdominal surgeries</a:t>
            </a:r>
          </a:p>
          <a:p>
            <a:endParaRPr lang="en-US" dirty="0"/>
          </a:p>
        </p:txBody>
      </p:sp>
      <p:pic>
        <p:nvPicPr>
          <p:cNvPr id="4" name="Picture 3" descr="Bhujangasana-2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3581400"/>
            <a:ext cx="7543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715375" cy="1143000"/>
          </a:xfrm>
        </p:spPr>
        <p:txBody>
          <a:bodyPr/>
          <a:lstStyle/>
          <a:p>
            <a:pPr algn="ctr"/>
            <a:r>
              <a:rPr lang="en-US" b="1" dirty="0">
                <a:latin typeface="Algerian" pitchFamily="82" charset="0"/>
              </a:rPr>
              <a:t>Sarvangasana</a:t>
            </a:r>
            <a:r>
              <a:rPr lang="hi-IN" cap="all" dirty="0">
                <a:solidFill>
                  <a:srgbClr val="FF0000"/>
                </a:solidFill>
              </a:rPr>
              <a:t> </a:t>
            </a:r>
            <a:r>
              <a:rPr lang="en-US" cap="all" dirty="0">
                <a:solidFill>
                  <a:srgbClr val="FF0000"/>
                </a:solidFill>
              </a:rPr>
              <a:t>(</a:t>
            </a:r>
            <a:r>
              <a:rPr lang="hi-IN" cap="all" dirty="0">
                <a:solidFill>
                  <a:srgbClr val="FF0000"/>
                </a:solidFill>
              </a:rPr>
              <a:t>सर्वांगासन</a:t>
            </a:r>
            <a:r>
              <a:rPr lang="en-US" cap="all" dirty="0">
                <a:solidFill>
                  <a:srgbClr val="FF0000"/>
                </a:solidFill>
              </a:rPr>
              <a:t> 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600200"/>
            <a:ext cx="7419975" cy="4876800"/>
          </a:xfrm>
        </p:spPr>
        <p:txBody>
          <a:bodyPr/>
          <a:lstStyle/>
          <a:p>
            <a:pPr algn="ctr">
              <a:buNone/>
            </a:pPr>
            <a:r>
              <a:rPr lang="en-US" dirty="0">
                <a:solidFill>
                  <a:srgbClr val="FF0000"/>
                </a:solidFill>
                <a:latin typeface="Algerian" pitchFamily="82" charset="0"/>
              </a:rPr>
              <a:t>Benefits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1. Blood circulatory system, respiratory system and digestive system will be vivified.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2. While practicing this yoga pose more blood flows into throat, thyroid gland will be invigorated.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3. Sexual disorders are cured easily.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4. Hair loss and premature graying of hair are put to end or controlled.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5. Menstrual disorders, frequent abortions, leucorrhoea and barrenness in women are also cured.</a:t>
            </a:r>
          </a:p>
          <a:p>
            <a:endParaRPr lang="en-US" dirty="0"/>
          </a:p>
        </p:txBody>
      </p:sp>
      <p:pic>
        <p:nvPicPr>
          <p:cNvPr id="2050" name="Picture 2" descr="C:\Users\DELL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1" y="2895600"/>
            <a:ext cx="13716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74638"/>
            <a:ext cx="6810375" cy="1143000"/>
          </a:xfrm>
        </p:spPr>
        <p:txBody>
          <a:bodyPr/>
          <a:lstStyle/>
          <a:p>
            <a:r>
              <a:rPr lang="en-US" dirty="0">
                <a:latin typeface="Algerian" pitchFamily="82" charset="0"/>
              </a:rPr>
              <a:t>Precautions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1600201"/>
            <a:ext cx="3657600" cy="3810000"/>
          </a:xfrm>
        </p:spPr>
        <p:txBody>
          <a:bodyPr/>
          <a:lstStyle/>
          <a:p>
            <a:pPr>
              <a:buNone/>
            </a:pPr>
            <a:r>
              <a:rPr lang="en-US" dirty="0"/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High blood pressure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Heart problems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Capillary</a:t>
            </a:r>
          </a:p>
          <a:p>
            <a:pPr>
              <a:buNone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 Weak age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Spondylosi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Slipped disc</a:t>
            </a:r>
          </a:p>
          <a:p>
            <a:endParaRPr lang="en-US" dirty="0"/>
          </a:p>
        </p:txBody>
      </p:sp>
      <p:pic>
        <p:nvPicPr>
          <p:cNvPr id="5" name="Content Placeholder 4" descr="sarvangasana">
            <a:hlinkClick r:id="rId2"/>
          </p:cNvPr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096000" y="1447800"/>
            <a:ext cx="2286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7648575" cy="1447800"/>
          </a:xfrm>
        </p:spPr>
        <p:txBody>
          <a:bodyPr/>
          <a:lstStyle/>
          <a:p>
            <a:pPr algn="ctr"/>
            <a:r>
              <a:rPr lang="en-US" b="1" dirty="0"/>
              <a:t>   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HALASANA   </a:t>
            </a:r>
            <a:r>
              <a:rPr lang="hi-IN" dirty="0">
                <a:solidFill>
                  <a:srgbClr val="FF0000"/>
                </a:solidFill>
                <a:latin typeface="Kokila" pitchFamily="34" charset="0"/>
                <a:cs typeface="Kokila" pitchFamily="34" charset="0"/>
              </a:rPr>
              <a:t>हलासन </a:t>
            </a:r>
            <a:br>
              <a:rPr lang="en-US" b="1" dirty="0">
                <a:latin typeface="Kokila" pitchFamily="34" charset="0"/>
                <a:cs typeface="Kokila" pitchFamily="34" charset="0"/>
              </a:rPr>
            </a:b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BENEFITS </a:t>
            </a:r>
            <a:br>
              <a:rPr lang="en-US" b="1" dirty="0"/>
            </a:br>
            <a:r>
              <a:rPr lang="en-US" b="1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3124200"/>
            <a:ext cx="6429375" cy="3001963"/>
          </a:xfrm>
        </p:spPr>
        <p:txBody>
          <a:bodyPr/>
          <a:lstStyle/>
          <a:p>
            <a:pPr>
              <a:buNone/>
            </a:pPr>
            <a:r>
              <a:rPr lang="en-US" dirty="0"/>
              <a:t>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1. It regulates metabolism and helps in weight loss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2. It helps reduce stress and fatigue.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3. This asana also helps to calm the brain.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4. It gives the spine and shoulders a good stretch.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5. It works on the thyroid gland as well..</a:t>
            </a:r>
          </a:p>
          <a:p>
            <a:endParaRPr lang="en-US" dirty="0"/>
          </a:p>
        </p:txBody>
      </p:sp>
      <p:pic>
        <p:nvPicPr>
          <p:cNvPr id="3074" name="Picture 2" descr="C:\Users\DELL\Desktop\images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1828800"/>
            <a:ext cx="6019800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74638"/>
            <a:ext cx="5481638" cy="563562"/>
          </a:xfrm>
        </p:spPr>
        <p:txBody>
          <a:bodyPr/>
          <a:lstStyle/>
          <a:p>
            <a:r>
              <a:rPr lang="en-US" dirty="0">
                <a:latin typeface="Algerian" pitchFamily="82" charset="0"/>
              </a:rPr>
              <a:t>Precautions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81000" y="990600"/>
            <a:ext cx="838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1.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Menstruation</a:t>
            </a:r>
            <a:br>
              <a:rPr lang="en-US" sz="2400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2.  Neck injury</a:t>
            </a:r>
          </a:p>
          <a:p>
            <a:pPr lvl="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3 .If you are suffering from high blood pressure and asthma,     support your legs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 .When you touch your feet to the ground, this asana becomes and advanced yoga pose. You must do this asana under the guidance of an experienced yoga teacher.</a:t>
            </a:r>
          </a:p>
          <a:p>
            <a:pPr lvl="0"/>
            <a:endParaRPr lang="en-US" sz="24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6" descr="Halasana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114800"/>
            <a:ext cx="8534400" cy="243840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474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7620000" cy="1219200"/>
          </a:xfrm>
        </p:spPr>
        <p:txBody>
          <a:bodyPr/>
          <a:lstStyle/>
          <a:p>
            <a:pPr algn="ctr"/>
            <a:r>
              <a:rPr lang="en-US" b="1" dirty="0">
                <a:ln w="6600">
                  <a:noFill/>
                  <a:prstDash val="solid"/>
                </a:ln>
                <a:solidFill>
                  <a:schemeClr val="bg1">
                    <a:lumMod val="25000"/>
                  </a:schemeClr>
                </a:solidFill>
                <a:latin typeface="Algerian" pitchFamily="82" charset="0"/>
              </a:rPr>
              <a:t>Paschimottanasana</a:t>
            </a:r>
            <a:r>
              <a:rPr lang="en-US" b="1" dirty="0">
                <a:ln w="6600">
                  <a:noFill/>
                  <a:prstDash val="solid"/>
                </a:ln>
                <a:solidFill>
                  <a:schemeClr val="bg1">
                    <a:lumMod val="25000"/>
                  </a:schemeClr>
                </a:solidFill>
              </a:rPr>
              <a:t>  </a:t>
            </a:r>
            <a:r>
              <a:rPr lang="en-US" b="1" dirty="0" err="1">
                <a:solidFill>
                  <a:schemeClr val="bg1">
                    <a:lumMod val="25000"/>
                  </a:schemeClr>
                </a:solidFill>
                <a:latin typeface="Kruti Dev 010" pitchFamily="2" charset="0"/>
              </a:rPr>
              <a:t>I</a:t>
            </a:r>
            <a:r>
              <a:rPr lang="en-US" b="1" dirty="0" err="1">
                <a:solidFill>
                  <a:srgbClr val="FF0000"/>
                </a:solidFill>
                <a:latin typeface="Kruti Dev 010" pitchFamily="2" charset="0"/>
              </a:rPr>
              <a:t>kf”peksRrklu</a:t>
            </a:r>
            <a:r>
              <a:rPr lang="en-US" b="1" dirty="0">
                <a:solidFill>
                  <a:srgbClr val="FF0000"/>
                </a:solidFill>
                <a:latin typeface="Kruti Dev 010" pitchFamily="2" charset="0"/>
              </a:rPr>
              <a:t> </a:t>
            </a:r>
            <a:r>
              <a:rPr lang="en-US" b="1" dirty="0">
                <a:solidFill>
                  <a:schemeClr val="bg1">
                    <a:lumMod val="25000"/>
                  </a:schemeClr>
                </a:solidFill>
                <a:latin typeface="Kruti Dev 010" pitchFamily="2" charset="0"/>
              </a:rPr>
              <a:t>        </a:t>
            </a:r>
            <a:r>
              <a:rPr lang="en-US" b="1" dirty="0">
                <a:solidFill>
                  <a:schemeClr val="bg1">
                    <a:lumMod val="25000"/>
                  </a:schemeClr>
                </a:solidFill>
                <a:latin typeface="Algerian" pitchFamily="82" charset="0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Benefits</a:t>
            </a:r>
            <a:endParaRPr lang="en-US" dirty="0">
              <a:solidFill>
                <a:srgbClr val="00B0F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Picture 1" descr="C:\Users\dell\Desktop\amarjeet sir\download (10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981200"/>
            <a:ext cx="4038600" cy="2057400"/>
          </a:xfrm>
          <a:prstGeom prst="rect">
            <a:avLst/>
          </a:prstGeom>
          <a:noFill/>
        </p:spPr>
      </p:pic>
      <p:pic>
        <p:nvPicPr>
          <p:cNvPr id="5" name="Picture 4" descr="Paschimottanasana Steps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981200"/>
            <a:ext cx="3505200" cy="2057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04800" y="4114800"/>
            <a:ext cx="8534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1)   Paschimottanasana benefits you for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strengthening your spine &amp; back.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2)   It is much useful asana for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increasing height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3)   It works as most beneficial exercise for the working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liver, kidneys, uterus &amp; ovaries.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4)   It reduces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obesity, removes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many ailments and increases appetite.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274638"/>
            <a:ext cx="4267200" cy="1096962"/>
          </a:xfrm>
        </p:spPr>
        <p:txBody>
          <a:bodyPr/>
          <a:lstStyle/>
          <a:p>
            <a:r>
              <a:rPr lang="en-US" dirty="0">
                <a:latin typeface="Algerian" pitchFamily="82" charset="0"/>
              </a:rPr>
              <a:t>Precautions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2590800"/>
            <a:ext cx="8226425" cy="3535363"/>
          </a:xfrm>
        </p:spPr>
        <p:txBody>
          <a:bodyPr/>
          <a:lstStyle/>
          <a:p>
            <a:pPr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1.  Person suffering from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back problem, Asthma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&amp; Diarrhea should avoid practice of Paschimottanasana.</a:t>
            </a:r>
          </a:p>
          <a:p>
            <a:pPr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2.  Bend forward if you feel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comfortable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and easy.</a:t>
            </a:r>
          </a:p>
          <a:p>
            <a:pPr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3.  If any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surgery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is done then avoid practicing Paschimottanasana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6324600" cy="1752600"/>
          </a:xfrm>
        </p:spPr>
        <p:txBody>
          <a:bodyPr/>
          <a:lstStyle/>
          <a:p>
            <a:pPr algn="ctr"/>
            <a:r>
              <a:rPr lang="en-US" dirty="0">
                <a:latin typeface="Algerian" pitchFamily="82" charset="0"/>
              </a:rPr>
              <a:t>Naukasana     </a:t>
            </a:r>
            <a:r>
              <a:rPr lang="en-US" sz="2000" dirty="0"/>
              <a:t> </a:t>
            </a:r>
            <a:r>
              <a:rPr lang="hi-IN" sz="2800" dirty="0">
                <a:solidFill>
                  <a:srgbClr val="FF0000"/>
                </a:solidFill>
              </a:rPr>
              <a:t>नौकासन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         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lgerian" pitchFamily="82" charset="0"/>
              </a:rPr>
              <a:t>          </a:t>
            </a:r>
            <a:r>
              <a:rPr lang="en-US" b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Benefits </a:t>
            </a:r>
            <a:br>
              <a:rPr lang="en-US" sz="2400" b="1" dirty="0">
                <a:latin typeface="Algerian" pitchFamily="82" charset="0"/>
              </a:rPr>
            </a:br>
            <a:endParaRPr lang="en-US" b="1" dirty="0">
              <a:latin typeface="Algerian" pitchFamily="82" charset="0"/>
            </a:endParaRPr>
          </a:p>
        </p:txBody>
      </p:sp>
      <p:pic>
        <p:nvPicPr>
          <p:cNvPr id="4" name="Content Placeholder 3" descr="Naukasana, Boat Yoga Pose Benefits and Steps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86200" y="1295400"/>
            <a:ext cx="5257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Naukasana Benefits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95400"/>
            <a:ext cx="4495801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09600" y="3962400"/>
            <a:ext cx="7620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Helps to reduce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basely fat</a:t>
            </a:r>
          </a:p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Improve the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function of digestion</a:t>
            </a:r>
          </a:p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Good for developing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six pack ABS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Regulates the function of pancreas,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liver and lungs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Strengthens abdominal muscles.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52400"/>
            <a:ext cx="8686800" cy="2241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Good for diabetes patient to maintain the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sugar level</a:t>
            </a:r>
          </a:p>
          <a:p>
            <a:pPr lvl="0">
              <a:lnSpc>
                <a:spcPct val="150000"/>
              </a:lnSpc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Improves the blood circulation.</a:t>
            </a:r>
          </a:p>
          <a:p>
            <a:pPr lvl="0">
              <a:lnSpc>
                <a:spcPct val="150000"/>
              </a:lnSpc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Strengthens the muscles of thigh, hips, necks and shoulder.</a:t>
            </a:r>
          </a:p>
          <a:p>
            <a:pPr lvl="0">
              <a:lnSpc>
                <a:spcPct val="150000"/>
              </a:lnSpc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Improves  thyroids and prostate glands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2200" y="2438400"/>
            <a:ext cx="48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Precautions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3352800"/>
            <a:ext cx="7620000" cy="2795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Hip joint pain, arthritis, hernia and ulcer patients should not practice Naukasana (Boat pose).</a:t>
            </a:r>
          </a:p>
          <a:p>
            <a:pPr lvl="0"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Consult a doctor first before practicing any exercise and practice under expert guidance.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Pregnant women should not practice this boat pose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310438" cy="11430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                                                   </a:t>
            </a:r>
            <a:r>
              <a:rPr lang="en-US" dirty="0">
                <a:latin typeface="Algerian" pitchFamily="82" charset="0"/>
              </a:rPr>
              <a:t>Shalabhasana   </a:t>
            </a:r>
            <a:r>
              <a:rPr lang="hi-IN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okila" pitchFamily="34" charset="0"/>
                <a:cs typeface="Kokila" pitchFamily="34" charset="0"/>
              </a:rPr>
              <a:t>शलभासन</a:t>
            </a:r>
            <a:r>
              <a:rPr lang="hi-IN" b="1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        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lgerian" pitchFamily="82" charset="0"/>
              </a:rPr>
              <a:t>          </a:t>
            </a:r>
            <a:r>
              <a:rPr lang="en-US" b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Benefits</a:t>
            </a:r>
            <a:endParaRPr lang="en-US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662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28600" y="3429001"/>
            <a:ext cx="85344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is beneficial in all the disorders at the lower end of the spine.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Most helpful for backache and sciatica pain.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lvl="0" indent="0" eaLnBrk="0" hangingPunct="0">
              <a:spcBef>
                <a:spcPct val="0"/>
              </a:spcBef>
              <a:buClrTx/>
              <a:buFont typeface="Wingdings" pitchFamily="2" charset="2"/>
              <a:buChar char="q"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Useful for removing unwanted fats around abdomen, waist, hips and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tights</a:t>
            </a: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Strengthening your wrists, hips, thighs, legs, buttocks, lower abdomen and diaphragm.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Toughens back muscles.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:\Users\dell\Desktop\amarjeet sir\download (6).jpg"/>
          <p:cNvPicPr>
            <a:picLocks noChangeAspect="1" noChangeArrowheads="1"/>
          </p:cNvPicPr>
          <p:nvPr/>
        </p:nvPicPr>
        <p:blipFill rotWithShape="1">
          <a:blip r:embed="rId2" cstate="print"/>
          <a:srcRect t="11857"/>
          <a:stretch/>
        </p:blipFill>
        <p:spPr bwMode="auto">
          <a:xfrm>
            <a:off x="990600" y="1143001"/>
            <a:ext cx="6781800" cy="2057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74638"/>
            <a:ext cx="6243638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Algerian" pitchFamily="82" charset="0"/>
              </a:rPr>
              <a:t>Precautions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b="1" dirty="0"/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 person with High Blood Pressure is better to avoid this pose.</a:t>
            </a:r>
          </a:p>
          <a:p>
            <a:pPr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As this yoga pose puts lots of pressure on the abdomen it is strongly advisable for pregnant women not to attempt this asana.</a:t>
            </a:r>
          </a:p>
          <a:p>
            <a:pPr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Anyone suffering from Peptic Ulcer should not do this posture.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304800"/>
            <a:ext cx="8915400" cy="1600200"/>
          </a:xfrm>
        </p:spPr>
        <p:txBody>
          <a:bodyPr/>
          <a:lstStyle/>
          <a:p>
            <a:pPr algn="ctr"/>
            <a:r>
              <a:rPr lang="en-US" dirty="0">
                <a:latin typeface="Algerian" pitchFamily="82" charset="0"/>
              </a:rPr>
              <a:t>  </a:t>
            </a:r>
            <a:r>
              <a:rPr lang="en-US" dirty="0">
                <a:solidFill>
                  <a:srgbClr val="FF0000"/>
                </a:solidFill>
                <a:latin typeface="Algerian" pitchFamily="82" charset="0"/>
              </a:rPr>
              <a:t>Pawanmuktasana      </a:t>
            </a:r>
            <a:r>
              <a:rPr lang="en-US" dirty="0">
                <a:latin typeface="Algerian" pitchFamily="82" charset="0"/>
              </a:rPr>
              <a:t>                             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lgerian" pitchFamily="82" charset="0"/>
              </a:rPr>
              <a:t>        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lgerian" pitchFamily="82" charset="0"/>
              </a:rPr>
              <a:t>Benefits </a:t>
            </a:r>
            <a:br>
              <a:rPr lang="en-US" dirty="0">
                <a:latin typeface="Algerian" pitchFamily="82" charset="0"/>
              </a:rPr>
            </a:br>
            <a:r>
              <a:rPr lang="en-US" dirty="0">
                <a:latin typeface="Algerian" pitchFamily="82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1295401"/>
            <a:ext cx="8226425" cy="4038599"/>
          </a:xfrm>
        </p:spPr>
        <p:txBody>
          <a:bodyPr/>
          <a:lstStyle/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Ease tension in the lower back and loosens the spinal vertebrae.</a:t>
            </a:r>
          </a:p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It stretches the neck and back.</a:t>
            </a:r>
          </a:p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Help in release of gas, digestion, and constipation.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Due to compression of the abdominal muscles, blood circulation is increased internally.</a:t>
            </a:r>
          </a:p>
          <a:p>
            <a:endParaRPr lang="en-US" dirty="0"/>
          </a:p>
          <a:p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  <p:pic>
        <p:nvPicPr>
          <p:cNvPr id="4" name="Picture 3" descr="Pawanmuktasana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4572000"/>
            <a:ext cx="6324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74638"/>
            <a:ext cx="6243638" cy="1143000"/>
          </a:xfrm>
        </p:spPr>
        <p:txBody>
          <a:bodyPr/>
          <a:lstStyle/>
          <a:p>
            <a:r>
              <a:rPr lang="en-US" dirty="0">
                <a:latin typeface="Algerian" pitchFamily="82" charset="0"/>
              </a:rPr>
              <a:t>       </a:t>
            </a:r>
            <a:r>
              <a:rPr lang="en-US" dirty="0">
                <a:solidFill>
                  <a:srgbClr val="00B050"/>
                </a:solidFill>
                <a:latin typeface="Algerian" pitchFamily="82" charset="0"/>
              </a:rPr>
              <a:t>Precautions</a:t>
            </a:r>
            <a:br>
              <a:rPr lang="en-US" dirty="0">
                <a:solidFill>
                  <a:srgbClr val="00B050"/>
                </a:solidFill>
              </a:rPr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Not recommended for those with abdominal surgery, or suffering from slip disc.</a:t>
            </a:r>
          </a:p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Pregnant women should not practice this asana.</a:t>
            </a:r>
          </a:p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Persons with neck and back problems, blood pressure problems should avoid it</a:t>
            </a:r>
          </a:p>
          <a:p>
            <a:r>
              <a:rPr lang="en-US" sz="2800" dirty="0"/>
              <a:t> </a:t>
            </a:r>
          </a:p>
          <a:p>
            <a:endParaRPr lang="en-US" dirty="0"/>
          </a:p>
        </p:txBody>
      </p:sp>
      <p:pic>
        <p:nvPicPr>
          <p:cNvPr id="1026" name="Picture 2" descr="Image result for pawanmuktasana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3962400"/>
            <a:ext cx="6172200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0038" cy="1143000"/>
          </a:xfrm>
        </p:spPr>
        <p:txBody>
          <a:bodyPr/>
          <a:lstStyle/>
          <a:p>
            <a:pPr algn="ctr"/>
            <a:r>
              <a:rPr lang="en-US" dirty="0">
                <a:latin typeface="Algerian" pitchFamily="82" charset="0"/>
              </a:rPr>
              <a:t> Dhanurasana                                                                </a:t>
            </a:r>
            <a:r>
              <a:rPr lang="en-US" b="1" dirty="0">
                <a:solidFill>
                  <a:srgbClr val="FF0000"/>
                </a:solidFill>
                <a:latin typeface="Algerian" pitchFamily="82" charset="0"/>
              </a:rPr>
              <a:t>Benefits</a:t>
            </a:r>
            <a:endParaRPr lang="en-US" dirty="0">
              <a:solidFill>
                <a:srgbClr val="FF0000"/>
              </a:solidFill>
              <a:latin typeface="Algerian" pitchFamily="82" charset="0"/>
            </a:endParaRPr>
          </a:p>
        </p:txBody>
      </p:sp>
      <p:pic>
        <p:nvPicPr>
          <p:cNvPr id="4" name="Content Placeholder 3" descr="Dhanurasana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447800"/>
            <a:ext cx="441960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Image result">
            <a:hlinkClick r:id="rId3" tgtFrame="&quot;_blank&quot;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1447800"/>
            <a:ext cx="4191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524000" y="3733800"/>
            <a:ext cx="7239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Improves blood circulation.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Gives flexibility to the back.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Strengthens back muscles.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Improve the function of liver, pancreas, small intestine and big intestine.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Improves digestion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1"/>
          <p:cNvSpPr>
            <a:spLocks noChangeArrowheads="1"/>
          </p:cNvSpPr>
          <p:nvPr/>
        </p:nvSpPr>
        <p:spPr bwMode="auto">
          <a:xfrm>
            <a:off x="609600" y="457200"/>
            <a:ext cx="81534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Act as a stress reliever.</a:t>
            </a:r>
            <a:endParaRPr kumimoji="0" lang="en-US" sz="280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Strengthens ankles, thighs, chest, and     abdominal organs.</a:t>
            </a:r>
            <a:endParaRPr kumimoji="0" lang="en-US" sz="280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Improve function of kidney and liver.</a:t>
            </a:r>
            <a:endParaRPr kumimoji="0" lang="en-US" sz="280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It improves posture.</a:t>
            </a:r>
            <a:endParaRPr kumimoji="0" lang="en-US" sz="280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buFontTx/>
              <a:buChar char="•"/>
              <a:tabLst>
                <a:tab pos="457200" algn="l"/>
              </a:tabLst>
            </a:pPr>
            <a:r>
              <a:rPr kumimoji="0" lang="en-US" sz="28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Releases back pain.</a:t>
            </a:r>
          </a:p>
          <a:p>
            <a:pPr lvl="0" eaLnBrk="0" hangingPunct="0">
              <a:tabLst>
                <a:tab pos="457200" algn="l"/>
              </a:tabLst>
            </a:pPr>
            <a:r>
              <a:rPr lang="en-US" sz="2800" dirty="0"/>
              <a:t>                     </a:t>
            </a:r>
            <a:r>
              <a:rPr lang="en-US" sz="3200" dirty="0">
                <a:solidFill>
                  <a:srgbClr val="FF0000"/>
                </a:solidFill>
                <a:latin typeface="Algerian" pitchFamily="82" charset="0"/>
              </a:rPr>
              <a:t>Precaution</a:t>
            </a:r>
          </a:p>
          <a:p>
            <a:pPr lvl="0" eaLnBrk="0" hangingPunct="0">
              <a:tabLst>
                <a:tab pos="457200" algn="l"/>
              </a:tabLst>
            </a:pPr>
            <a:endParaRPr lang="en-US" sz="3200" dirty="0"/>
          </a:p>
          <a:p>
            <a:pPr lvl="0" eaLnBrk="0" hangingPunct="0">
              <a:tabLst>
                <a:tab pos="457200" algn="l"/>
              </a:tabLst>
            </a:pPr>
            <a:r>
              <a:rPr lang="en-US" sz="3200" dirty="0"/>
              <a:t>   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person suffering from high blood    pressure, back pain, hernia, headache, migraine or abdomen surgery should not do practice Dhanurasana. </a:t>
            </a:r>
          </a:p>
          <a:p>
            <a:pPr lvl="0" eaLnBrk="0" hangingPunct="0">
              <a:tabLst>
                <a:tab pos="457200" algn="l"/>
              </a:tabLst>
            </a:pP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lgerian" pitchFamily="82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7162801" cy="11731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latin typeface="Algerian" pitchFamily="82" charset="0"/>
              </a:rPr>
              <a:t>Surya Namaskar </a:t>
            </a:r>
            <a:br>
              <a:rPr lang="hi-IN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715375" cy="4983163"/>
          </a:xfrm>
        </p:spPr>
        <p:txBody>
          <a:bodyPr/>
          <a:lstStyle/>
          <a:p>
            <a:pPr algn="just">
              <a:buNone/>
            </a:pPr>
            <a:r>
              <a:rPr lang="en-US" dirty="0">
                <a:latin typeface="Mangal" pitchFamily="18" charset="0"/>
                <a:cs typeface="Mangal" pitchFamily="18" charset="0"/>
              </a:rPr>
              <a:t>  </a:t>
            </a:r>
            <a:endParaRPr lang="en-US" dirty="0"/>
          </a:p>
        </p:txBody>
      </p:sp>
      <p:pic>
        <p:nvPicPr>
          <p:cNvPr id="6146" name="Picture 2" descr="C:\Users\dell\Desktop\amarjeet sir\0f7862668efc3a9490bf4acb4a529ff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371600"/>
            <a:ext cx="9144000" cy="548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result for pose of surya namaskar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9144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563562"/>
          </a:xfrm>
        </p:spPr>
        <p:txBody>
          <a:bodyPr/>
          <a:lstStyle/>
          <a:p>
            <a:r>
              <a:rPr lang="en-US" dirty="0">
                <a:latin typeface="Algerian" pitchFamily="82" charset="0"/>
              </a:rPr>
              <a:t>                         Precautions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3999" cy="5486399"/>
          </a:xfrm>
        </p:spPr>
        <p:txBody>
          <a:bodyPr/>
          <a:lstStyle/>
          <a:p>
            <a:r>
              <a:rPr lang="en-US" sz="2800" dirty="0">
                <a:latin typeface="Times New Roman" pitchFamily="18" charset="0"/>
                <a:ea typeface="BatangChe" pitchFamily="49" charset="-127"/>
                <a:cs typeface="Times New Roman" pitchFamily="18" charset="0"/>
              </a:rPr>
              <a:t>1) This yoga practice must be performed empty stomach or after 3-4 hours of having meal.</a:t>
            </a:r>
            <a:br>
              <a:rPr lang="en-US" sz="2800" dirty="0">
                <a:latin typeface="Times New Roman" pitchFamily="18" charset="0"/>
                <a:ea typeface="BatangChe" pitchFamily="49" charset="-127"/>
                <a:cs typeface="Times New Roman" pitchFamily="18" charset="0"/>
              </a:rPr>
            </a:br>
            <a:r>
              <a:rPr lang="en-US" sz="2800" dirty="0">
                <a:latin typeface="Times New Roman" pitchFamily="18" charset="0"/>
                <a:ea typeface="BatangChe" pitchFamily="49" charset="-127"/>
                <a:cs typeface="Times New Roman" pitchFamily="18" charset="0"/>
              </a:rPr>
              <a:t>2) Do not drink water or any other liquid material immediately before performing Surya Namaskar.</a:t>
            </a:r>
            <a:br>
              <a:rPr lang="en-US" sz="2800" dirty="0">
                <a:latin typeface="Times New Roman" pitchFamily="18" charset="0"/>
                <a:ea typeface="BatangChe" pitchFamily="49" charset="-127"/>
                <a:cs typeface="Times New Roman" pitchFamily="18" charset="0"/>
              </a:rPr>
            </a:br>
            <a:r>
              <a:rPr lang="en-US" sz="2800" dirty="0">
                <a:latin typeface="Times New Roman" pitchFamily="18" charset="0"/>
                <a:ea typeface="BatangChe" pitchFamily="49" charset="-127"/>
                <a:cs typeface="Times New Roman" pitchFamily="18" charset="0"/>
              </a:rPr>
              <a:t> 3)The best time to perform this yoga practice is in early morning between 5-8 but if one is not able to perform in morning can practice it any other time but the only caring point is not just after having meal.</a:t>
            </a:r>
            <a:br>
              <a:rPr lang="en-US" sz="2800" dirty="0">
                <a:latin typeface="Times New Roman" pitchFamily="18" charset="0"/>
                <a:ea typeface="BatangChe" pitchFamily="49" charset="-127"/>
                <a:cs typeface="Times New Roman" pitchFamily="18" charset="0"/>
              </a:rPr>
            </a:br>
            <a:r>
              <a:rPr lang="en-US" sz="2800" dirty="0">
                <a:latin typeface="Times New Roman" pitchFamily="18" charset="0"/>
                <a:ea typeface="BatangChe" pitchFamily="49" charset="-127"/>
                <a:cs typeface="Times New Roman" pitchFamily="18" charset="0"/>
              </a:rPr>
              <a:t>4) Do not go for bath immediately after performing Surya Namaskar,there must be gap of at least 20-30 min between Surya Namaskar practice and taking Bath.The preferred practice is to first perform the Surya Namaskar then after 30 min go for bath</a:t>
            </a:r>
            <a:r>
              <a:rPr lang="en-US" sz="2800" i="1" dirty="0">
                <a:ea typeface="BatangChe" pitchFamily="49" charset="-127"/>
              </a:rPr>
              <a:t>.</a:t>
            </a:r>
            <a:br>
              <a:rPr lang="en-US" i="1" dirty="0"/>
            </a:b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274638"/>
            <a:ext cx="6400801" cy="1143000"/>
          </a:xfrm>
        </p:spPr>
        <p:txBody>
          <a:bodyPr/>
          <a:lstStyle/>
          <a:p>
            <a:pPr algn="ctr"/>
            <a:r>
              <a:rPr lang="en-US" dirty="0">
                <a:latin typeface="Algerian" pitchFamily="82" charset="0"/>
              </a:rPr>
              <a:t>       Surya Namaskar                    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Benefits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62975" cy="4525963"/>
          </a:xfrm>
        </p:spPr>
        <p:txBody>
          <a:bodyPr/>
          <a:lstStyle/>
          <a:p>
            <a:pPr fontAlgn="t">
              <a:buNone/>
            </a:pPr>
            <a:r>
              <a:rPr lang="en-US" sz="2800" b="1" dirty="0"/>
              <a:t> 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Improves Blood Circulation of the Body</a:t>
            </a:r>
          </a:p>
          <a:p>
            <a:pPr fontAlgn="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Your Mantra to Weight loss</a:t>
            </a:r>
          </a:p>
          <a:p>
            <a:pPr fontAlgn="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Promotes a Regular Menstrual Cycle</a:t>
            </a:r>
          </a:p>
          <a:p>
            <a:pPr fontAlgn="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Benefits your Skin and Hair</a:t>
            </a:r>
          </a:p>
          <a:p>
            <a:pPr fontAlgn="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Anti-anxiety and Calming Properties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Benefits of Surya Namaskar (Sun Salutation)</a:t>
            </a:r>
          </a:p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Effective in weight loss.</a:t>
            </a:r>
          </a:p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Increase the size of the chest and gives perfect shape.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28600" y="533400"/>
            <a:ext cx="8305800" cy="5505287"/>
          </a:xfrm>
          <a:prstGeom prst="rect">
            <a:avLst/>
          </a:prstGeom>
          <a:solidFill>
            <a:srgbClr val="F4F4F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95220" rIns="0" bIns="11426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HOW MUCH CALORIES ARE YOU BURNING IN YOUR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    30 MINUTE WORKOUT?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ndalus" pitchFamily="18" charset="-78"/>
              <a:ea typeface="Times New Roman" pitchFamily="18" charset="0"/>
              <a:cs typeface="Andalus" pitchFamily="18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Weight lifting                        = 199 calories</a:t>
            </a:r>
            <a:b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Tennis                                  </a:t>
            </a:r>
            <a:r>
              <a:rPr kumimoji="0" lang="en-US" sz="3200" b="0" i="0" u="none" strike="noStrike" cap="none" normalizeH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232 calories</a:t>
            </a:r>
            <a:b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Basketball                             = 265 calories</a:t>
            </a:r>
            <a:b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Beach volleyball                   = 265 calories</a:t>
            </a:r>
            <a:b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Football                                 = 298 calories</a:t>
            </a:r>
            <a:b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Bicycling (14 – 15.9 mph)    = 331 calories</a:t>
            </a:r>
            <a:b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Rock climbing                     </a:t>
            </a:r>
            <a:r>
              <a:rPr kumimoji="0" lang="en-US" sz="32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364 calories</a:t>
            </a:r>
            <a:b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Running (7.5mph)                  = 414 calories</a:t>
            </a:r>
            <a:b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SURYA NAMASKAR     = 417 calories        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0"/>
            <a:ext cx="8226425" cy="1600200"/>
          </a:xfrm>
        </p:spPr>
        <p:txBody>
          <a:bodyPr/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ASANA PRACTICE PROTOCOL</a:t>
            </a:r>
            <a:br>
              <a:rPr lang="en-US" sz="4400" b="1" dirty="0">
                <a:solidFill>
                  <a:srgbClr val="000000"/>
                </a:solidFill>
              </a:rPr>
            </a:b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(1hr / 6 days/  12 Weeks) Progressive load adopted </a:t>
            </a:r>
            <a:br>
              <a:rPr lang="en-US" sz="4400" b="1" dirty="0">
                <a:solidFill>
                  <a:srgbClr val="FF3399"/>
                </a:solidFill>
              </a:rPr>
            </a:br>
            <a:endParaRPr lang="en-US" sz="4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04800" y="1066802"/>
          <a:ext cx="8305800" cy="5481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6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8486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SL. 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FF00"/>
                          </a:solidFill>
                        </a:rPr>
                        <a:t>NAME OF ASANA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FF00"/>
                          </a:solidFill>
                        </a:rPr>
                        <a:t>DURATION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FF00"/>
                          </a:solidFill>
                        </a:rPr>
                        <a:t>REPETITION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FF00"/>
                          </a:solidFill>
                        </a:rPr>
                        <a:t>RECOVERY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FF00"/>
                          </a:solidFill>
                        </a:rPr>
                        <a:t>VOLUME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954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rgbClr val="FF0000"/>
                          </a:solidFill>
                        </a:rPr>
                        <a:t>01.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Bhujangasana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 sec.+ 60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2+2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(30+30+30+30)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mins.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486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rgbClr val="FF0000"/>
                          </a:solidFill>
                        </a:rPr>
                        <a:t>02.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Sarvangasana</a:t>
                      </a:r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 sec. .+ 60 sec.</a:t>
                      </a:r>
                    </a:p>
                    <a:p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+2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(30 +30 +30+30 )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mins.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486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rgbClr val="FF0000"/>
                          </a:solidFill>
                        </a:rPr>
                        <a:t>03.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b="1" i="0" dirty="0">
                          <a:ln w="6600">
                            <a:noFill/>
                            <a:prstDash val="solid"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Paschimottanasana</a:t>
                      </a:r>
                      <a:endParaRPr lang="en-US" sz="1400" b="1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 sec+ 60 sec.</a:t>
                      </a:r>
                    </a:p>
                    <a:p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2+2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(30 +30  +30+30)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mins.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683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rgbClr val="FF0000"/>
                          </a:solidFill>
                        </a:rPr>
                        <a:t>04.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Halasana</a:t>
                      </a:r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 sec.+ 60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2+2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(30+30+30+30)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mins.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592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rgbClr val="FF0000"/>
                          </a:solidFill>
                        </a:rPr>
                        <a:t>05.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Naukasana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 sec.+ 60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2+2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(30+30+30+30)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mins.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1983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rgbClr val="FF0000"/>
                          </a:solidFill>
                        </a:rPr>
                        <a:t>06.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Shalabhasana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 sec.+ 60 sec.</a:t>
                      </a:r>
                    </a:p>
                    <a:p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2+2</a:t>
                      </a:r>
                    </a:p>
                    <a:p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30+30+30+30)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mins.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1983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rgbClr val="FF0000"/>
                          </a:solidFill>
                        </a:rPr>
                        <a:t>07.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Pawanmuktasana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 sec.+ 60 sec.</a:t>
                      </a:r>
                    </a:p>
                    <a:p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2+2</a:t>
                      </a:r>
                    </a:p>
                    <a:p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(30+30+30+30) sec.</a:t>
                      </a:r>
                    </a:p>
                    <a:p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mins.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548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Dhanurasana </a:t>
                      </a:r>
                    </a:p>
                    <a:p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 sec.+ 60 sec.</a:t>
                      </a:r>
                    </a:p>
                    <a:p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2+2</a:t>
                      </a:r>
                    </a:p>
                    <a:p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30+30+30+30)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mins.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1983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rgbClr val="FF0000"/>
                          </a:solidFill>
                        </a:rPr>
                        <a:t>09.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Surya Namaskar </a:t>
                      </a:r>
                    </a:p>
                    <a:p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 sec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(30 +30  + 30 +30 </a:t>
                      </a:r>
                      <a:r>
                        <a:rPr lang="en-US" sz="100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+2</a:t>
                      </a:r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)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mins</a:t>
                      </a:r>
                      <a:r>
                        <a:rPr lang="en-US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3987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rgbClr val="FF0000"/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.60 mins.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6425" cy="1143000"/>
          </a:xfrm>
        </p:spPr>
        <p:txBody>
          <a:bodyPr/>
          <a:lstStyle/>
          <a:p>
            <a:r>
              <a:rPr lang="en-US" b="1" dirty="0">
                <a:latin typeface="Algerian" pitchFamily="82" charset="0"/>
              </a:rPr>
              <a:t>                         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REFERENCES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838200"/>
            <a:ext cx="8226425" cy="8229600"/>
          </a:xfrm>
        </p:spPr>
        <p:txBody>
          <a:bodyPr/>
          <a:lstStyle/>
          <a:p>
            <a:pPr>
              <a:buNone/>
            </a:pP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Batang" pitchFamily="18" charset="-127"/>
              <a:ea typeface="Batang" pitchFamily="18" charset="-127"/>
            </a:endParaRPr>
          </a:p>
          <a:p>
            <a:pPr marL="457200" indent="-457200">
              <a:buAutoNum type="arabicPeriod"/>
            </a:pP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Guide, Motilal Banarsidas, 1989.</a:t>
            </a:r>
            <a:b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</a:b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Lad, Vasant; Ayurveda: The Science of Self-Healing, Lotus Press, N.M., 1985.</a:t>
            </a:r>
          </a:p>
          <a:p>
            <a:pPr marL="514350" indent="-514350">
              <a:buNone/>
            </a:pPr>
            <a:r>
              <a:rPr lang="en-US" sz="1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2. 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   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Saraswati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, Swami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Satyananda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; Asana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Pranayama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Mudra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Bandha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, Bihar School of Yoga,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Munger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, 1993.(2) 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Frawley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, David;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Ayurvedic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Healing: A Comprehensive Guide,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Motilal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Banarsidas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, 1989.</a:t>
            </a:r>
            <a:b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</a:b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Lad,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Vasant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;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Ayurveda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: The Science of Self-Healing, Lotus Press, N.M., 1985.</a:t>
            </a:r>
          </a:p>
          <a:p>
            <a:pPr marL="514350" indent="-514350">
              <a:buAutoNum type="arabicPeriod" startAt="3"/>
            </a:pP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>
              <a:buNone/>
            </a:pP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3.       The Mayo Clinic: Counting Calories – Getting Back</a:t>
            </a:r>
          </a:p>
          <a:p>
            <a:pPr marL="514350" indent="-514350">
              <a:buNone/>
            </a:pP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4.       Cohen DL. Yoga and hypertension. J Yoga Phys Their. 2013;3:144</a:t>
            </a:r>
          </a:p>
          <a:p>
            <a:pPr>
              <a:buNone/>
            </a:pPr>
            <a:r>
              <a:rPr lang="en-US" sz="160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5.        Bear TK, </a:t>
            </a:r>
            <a:r>
              <a:rPr lang="en-US" sz="1600" dirty="0" err="1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Rajapurkar</a:t>
            </a:r>
            <a:r>
              <a:rPr lang="en-US" sz="160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MV(1993). Body composition, cardiovascular endurance and anaerobic power of yogic practitioner, Indian Journal of Physiology &amp; Pharmacology 37(3) 225-228</a:t>
            </a:r>
          </a:p>
          <a:p>
            <a:pPr>
              <a:buNone/>
            </a:pPr>
            <a:r>
              <a:rPr lang="en-US" sz="160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6.     </a:t>
            </a:r>
            <a:r>
              <a:rPr lang="en-US" sz="1600" dirty="0" err="1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Calle–Pascual</a:t>
            </a:r>
            <a:r>
              <a:rPr lang="en-US" sz="160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AL, Rodriguez C, Camacho F, Sanchez R, Martin-Alvarez E </a:t>
            </a:r>
            <a:r>
              <a:rPr lang="en-US" sz="1600" dirty="0" err="1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Yuste</a:t>
            </a:r>
            <a:r>
              <a:rPr lang="en-US" sz="160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, Hidalgo I, Diaz </a:t>
            </a:r>
          </a:p>
          <a:p>
            <a:pPr>
              <a:buNone/>
            </a:pPr>
            <a:r>
              <a:rPr lang="en-US" sz="160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7.     RJ, </a:t>
            </a:r>
            <a:r>
              <a:rPr lang="en-US" sz="1600" dirty="0" err="1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Calle</a:t>
            </a:r>
            <a:r>
              <a:rPr lang="en-US" sz="160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JR, </a:t>
            </a:r>
            <a:r>
              <a:rPr lang="en-US" sz="1600" dirty="0" err="1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Charro</a:t>
            </a:r>
            <a:r>
              <a:rPr lang="en-US" sz="160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AL(1992). </a:t>
            </a:r>
            <a:r>
              <a:rPr lang="en-US" sz="1600" dirty="0" err="1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Behaviour</a:t>
            </a:r>
            <a:r>
              <a:rPr lang="en-US" sz="160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modification in obese subjects with type 2</a:t>
            </a:r>
          </a:p>
          <a:p>
            <a:pPr>
              <a:buNone/>
            </a:pPr>
            <a:r>
              <a:rPr lang="en-US" sz="160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8.     </a:t>
            </a:r>
            <a:r>
              <a:rPr lang="en-US" sz="1600" dirty="0" err="1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Datey</a:t>
            </a:r>
            <a:r>
              <a:rPr lang="en-US" sz="160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KK, </a:t>
            </a:r>
            <a:r>
              <a:rPr lang="en-US" sz="1600" dirty="0" err="1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Deshmukh</a:t>
            </a:r>
            <a:r>
              <a:rPr lang="en-US" sz="160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SN, </a:t>
            </a:r>
            <a:r>
              <a:rPr lang="en-US" sz="1600" dirty="0" err="1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Dalvi</a:t>
            </a:r>
            <a:r>
              <a:rPr lang="en-US" sz="160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CP, </a:t>
            </a:r>
            <a:r>
              <a:rPr lang="en-US" sz="1600" dirty="0" err="1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Vinekar</a:t>
            </a:r>
            <a:r>
              <a:rPr lang="en-US" sz="160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SL(1969). </a:t>
            </a:r>
          </a:p>
          <a:p>
            <a:pPr>
              <a:buNone/>
            </a:pPr>
            <a:r>
              <a:rPr lang="en-US" sz="160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       </a:t>
            </a:r>
            <a:r>
              <a:rPr lang="en-US" sz="1600" dirty="0" err="1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Angiology</a:t>
            </a:r>
            <a:r>
              <a:rPr lang="en-US" sz="160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Research Foundation, Las Vegas 325-3336</a:t>
            </a:r>
          </a:p>
          <a:p>
            <a:pPr marL="457200" indent="-457200">
              <a:buNone/>
            </a:pPr>
            <a:b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 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4267200"/>
            <a:ext cx="8458200" cy="2209800"/>
          </a:xfrm>
        </p:spPr>
        <p:txBody>
          <a:bodyPr/>
          <a:lstStyle/>
          <a:p>
            <a:pPr algn="ctr"/>
            <a:r>
              <a:rPr lang="en-US" sz="9600" dirty="0">
                <a:latin typeface="Algerian" pitchFamily="82" charset="0"/>
              </a:rPr>
              <a:t>Thank You</a:t>
            </a:r>
          </a:p>
        </p:txBody>
      </p:sp>
      <p:pic>
        <p:nvPicPr>
          <p:cNvPr id="66562" name="Picture 2" descr="C:\Users\dell\Desktop\amarjeet sir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599"/>
            <a:ext cx="8783194" cy="37664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ind_2959_slide">
  <a:themeElements>
    <a:clrScheme name="Office Theme 2">
      <a:dk1>
        <a:srgbClr val="000000"/>
      </a:dk1>
      <a:lt1>
        <a:srgbClr val="CCFF99"/>
      </a:lt1>
      <a:dk2>
        <a:srgbClr val="000000"/>
      </a:dk2>
      <a:lt2>
        <a:srgbClr val="808080"/>
      </a:lt2>
      <a:accent1>
        <a:srgbClr val="6B7300"/>
      </a:accent1>
      <a:accent2>
        <a:srgbClr val="177339"/>
      </a:accent2>
      <a:accent3>
        <a:srgbClr val="E2FFCA"/>
      </a:accent3>
      <a:accent4>
        <a:srgbClr val="000000"/>
      </a:accent4>
      <a:accent5>
        <a:srgbClr val="BABCAA"/>
      </a:accent5>
      <a:accent6>
        <a:srgbClr val="146833"/>
      </a:accent6>
      <a:hlink>
        <a:srgbClr val="336600"/>
      </a:hlink>
      <a:folHlink>
        <a:srgbClr val="175373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CCFF99"/>
        </a:lt1>
        <a:dk2>
          <a:srgbClr val="000000"/>
        </a:dk2>
        <a:lt2>
          <a:srgbClr val="808080"/>
        </a:lt2>
        <a:accent1>
          <a:srgbClr val="408000"/>
        </a:accent1>
        <a:accent2>
          <a:srgbClr val="517300"/>
        </a:accent2>
        <a:accent3>
          <a:srgbClr val="E2FFCA"/>
        </a:accent3>
        <a:accent4>
          <a:srgbClr val="000000"/>
        </a:accent4>
        <a:accent5>
          <a:srgbClr val="AFC0AA"/>
        </a:accent5>
        <a:accent6>
          <a:srgbClr val="496800"/>
        </a:accent6>
        <a:hlink>
          <a:srgbClr val="006637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CCFF99"/>
        </a:lt1>
        <a:dk2>
          <a:srgbClr val="000000"/>
        </a:dk2>
        <a:lt2>
          <a:srgbClr val="808080"/>
        </a:lt2>
        <a:accent1>
          <a:srgbClr val="6B7300"/>
        </a:accent1>
        <a:accent2>
          <a:srgbClr val="177339"/>
        </a:accent2>
        <a:accent3>
          <a:srgbClr val="E2FFCA"/>
        </a:accent3>
        <a:accent4>
          <a:srgbClr val="000000"/>
        </a:accent4>
        <a:accent5>
          <a:srgbClr val="BABCAA"/>
        </a:accent5>
        <a:accent6>
          <a:srgbClr val="146833"/>
        </a:accent6>
        <a:hlink>
          <a:srgbClr val="336600"/>
        </a:hlink>
        <a:folHlink>
          <a:srgbClr val="1753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CCFF99"/>
        </a:lt1>
        <a:dk2>
          <a:srgbClr val="000000"/>
        </a:dk2>
        <a:lt2>
          <a:srgbClr val="808080"/>
        </a:lt2>
        <a:accent1>
          <a:srgbClr val="67548C"/>
        </a:accent1>
        <a:accent2>
          <a:srgbClr val="376E00"/>
        </a:accent2>
        <a:accent3>
          <a:srgbClr val="E2FFCA"/>
        </a:accent3>
        <a:accent4>
          <a:srgbClr val="000000"/>
        </a:accent4>
        <a:accent5>
          <a:srgbClr val="B8B3C5"/>
        </a:accent5>
        <a:accent6>
          <a:srgbClr val="316300"/>
        </a:accent6>
        <a:hlink>
          <a:srgbClr val="602966"/>
        </a:hlink>
        <a:folHlink>
          <a:srgbClr val="73372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CCFF99"/>
        </a:lt1>
        <a:dk2>
          <a:srgbClr val="000000"/>
        </a:dk2>
        <a:lt2>
          <a:srgbClr val="808080"/>
        </a:lt2>
        <a:accent1>
          <a:srgbClr val="805500"/>
        </a:accent1>
        <a:accent2>
          <a:srgbClr val="8C3853"/>
        </a:accent2>
        <a:accent3>
          <a:srgbClr val="E2FFCA"/>
        </a:accent3>
        <a:accent4>
          <a:srgbClr val="000000"/>
        </a:accent4>
        <a:accent5>
          <a:srgbClr val="C0B4AA"/>
        </a:accent5>
        <a:accent6>
          <a:srgbClr val="7E324A"/>
        </a:accent6>
        <a:hlink>
          <a:srgbClr val="394980"/>
        </a:hlink>
        <a:folHlink>
          <a:srgbClr val="306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408000"/>
        </a:accent1>
        <a:accent2>
          <a:srgbClr val="517300"/>
        </a:accent2>
        <a:accent3>
          <a:srgbClr val="FFFFFF"/>
        </a:accent3>
        <a:accent4>
          <a:srgbClr val="000000"/>
        </a:accent4>
        <a:accent5>
          <a:srgbClr val="AFC0AA"/>
        </a:accent5>
        <a:accent6>
          <a:srgbClr val="496800"/>
        </a:accent6>
        <a:hlink>
          <a:srgbClr val="006637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B7300"/>
        </a:accent1>
        <a:accent2>
          <a:srgbClr val="177339"/>
        </a:accent2>
        <a:accent3>
          <a:srgbClr val="FFFFFF"/>
        </a:accent3>
        <a:accent4>
          <a:srgbClr val="000000"/>
        </a:accent4>
        <a:accent5>
          <a:srgbClr val="BABCAA"/>
        </a:accent5>
        <a:accent6>
          <a:srgbClr val="146833"/>
        </a:accent6>
        <a:hlink>
          <a:srgbClr val="336600"/>
        </a:hlink>
        <a:folHlink>
          <a:srgbClr val="1753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7548C"/>
        </a:accent1>
        <a:accent2>
          <a:srgbClr val="376E00"/>
        </a:accent2>
        <a:accent3>
          <a:srgbClr val="FFFFFF"/>
        </a:accent3>
        <a:accent4>
          <a:srgbClr val="000000"/>
        </a:accent4>
        <a:accent5>
          <a:srgbClr val="B8B3C5"/>
        </a:accent5>
        <a:accent6>
          <a:srgbClr val="316300"/>
        </a:accent6>
        <a:hlink>
          <a:srgbClr val="602966"/>
        </a:hlink>
        <a:folHlink>
          <a:srgbClr val="73372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05500"/>
        </a:accent1>
        <a:accent2>
          <a:srgbClr val="8C3853"/>
        </a:accent2>
        <a:accent3>
          <a:srgbClr val="FFFFFF"/>
        </a:accent3>
        <a:accent4>
          <a:srgbClr val="000000"/>
        </a:accent4>
        <a:accent5>
          <a:srgbClr val="C0B4AA"/>
        </a:accent5>
        <a:accent6>
          <a:srgbClr val="7E324A"/>
        </a:accent6>
        <a:hlink>
          <a:srgbClr val="394980"/>
        </a:hlink>
        <a:folHlink>
          <a:srgbClr val="3061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CCFF99"/>
      </a:lt1>
      <a:dk2>
        <a:srgbClr val="000000"/>
      </a:dk2>
      <a:lt2>
        <a:srgbClr val="808080"/>
      </a:lt2>
      <a:accent1>
        <a:srgbClr val="6B7300"/>
      </a:accent1>
      <a:accent2>
        <a:srgbClr val="177339"/>
      </a:accent2>
      <a:accent3>
        <a:srgbClr val="E2FFCA"/>
      </a:accent3>
      <a:accent4>
        <a:srgbClr val="000000"/>
      </a:accent4>
      <a:accent5>
        <a:srgbClr val="BABCAA"/>
      </a:accent5>
      <a:accent6>
        <a:srgbClr val="146833"/>
      </a:accent6>
      <a:hlink>
        <a:srgbClr val="336600"/>
      </a:hlink>
      <a:folHlink>
        <a:srgbClr val="175373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CCFF99"/>
        </a:lt1>
        <a:dk2>
          <a:srgbClr val="000000"/>
        </a:dk2>
        <a:lt2>
          <a:srgbClr val="808080"/>
        </a:lt2>
        <a:accent1>
          <a:srgbClr val="408000"/>
        </a:accent1>
        <a:accent2>
          <a:srgbClr val="517300"/>
        </a:accent2>
        <a:accent3>
          <a:srgbClr val="E2FFCA"/>
        </a:accent3>
        <a:accent4>
          <a:srgbClr val="000000"/>
        </a:accent4>
        <a:accent5>
          <a:srgbClr val="AFC0AA"/>
        </a:accent5>
        <a:accent6>
          <a:srgbClr val="496800"/>
        </a:accent6>
        <a:hlink>
          <a:srgbClr val="006637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CCFF99"/>
        </a:lt1>
        <a:dk2>
          <a:srgbClr val="000000"/>
        </a:dk2>
        <a:lt2>
          <a:srgbClr val="808080"/>
        </a:lt2>
        <a:accent1>
          <a:srgbClr val="6B7300"/>
        </a:accent1>
        <a:accent2>
          <a:srgbClr val="177339"/>
        </a:accent2>
        <a:accent3>
          <a:srgbClr val="E2FFCA"/>
        </a:accent3>
        <a:accent4>
          <a:srgbClr val="000000"/>
        </a:accent4>
        <a:accent5>
          <a:srgbClr val="BABCAA"/>
        </a:accent5>
        <a:accent6>
          <a:srgbClr val="146833"/>
        </a:accent6>
        <a:hlink>
          <a:srgbClr val="336600"/>
        </a:hlink>
        <a:folHlink>
          <a:srgbClr val="1753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CCFF99"/>
        </a:lt1>
        <a:dk2>
          <a:srgbClr val="000000"/>
        </a:dk2>
        <a:lt2>
          <a:srgbClr val="808080"/>
        </a:lt2>
        <a:accent1>
          <a:srgbClr val="67548C"/>
        </a:accent1>
        <a:accent2>
          <a:srgbClr val="376E00"/>
        </a:accent2>
        <a:accent3>
          <a:srgbClr val="E2FFCA"/>
        </a:accent3>
        <a:accent4>
          <a:srgbClr val="000000"/>
        </a:accent4>
        <a:accent5>
          <a:srgbClr val="B8B3C5"/>
        </a:accent5>
        <a:accent6>
          <a:srgbClr val="316300"/>
        </a:accent6>
        <a:hlink>
          <a:srgbClr val="602966"/>
        </a:hlink>
        <a:folHlink>
          <a:srgbClr val="73372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CCFF99"/>
        </a:lt1>
        <a:dk2>
          <a:srgbClr val="000000"/>
        </a:dk2>
        <a:lt2>
          <a:srgbClr val="808080"/>
        </a:lt2>
        <a:accent1>
          <a:srgbClr val="805500"/>
        </a:accent1>
        <a:accent2>
          <a:srgbClr val="8C3853"/>
        </a:accent2>
        <a:accent3>
          <a:srgbClr val="E2FFCA"/>
        </a:accent3>
        <a:accent4>
          <a:srgbClr val="000000"/>
        </a:accent4>
        <a:accent5>
          <a:srgbClr val="C0B4AA"/>
        </a:accent5>
        <a:accent6>
          <a:srgbClr val="7E324A"/>
        </a:accent6>
        <a:hlink>
          <a:srgbClr val="394980"/>
        </a:hlink>
        <a:folHlink>
          <a:srgbClr val="306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408000"/>
        </a:accent1>
        <a:accent2>
          <a:srgbClr val="517300"/>
        </a:accent2>
        <a:accent3>
          <a:srgbClr val="FFFFFF"/>
        </a:accent3>
        <a:accent4>
          <a:srgbClr val="000000"/>
        </a:accent4>
        <a:accent5>
          <a:srgbClr val="AFC0AA"/>
        </a:accent5>
        <a:accent6>
          <a:srgbClr val="496800"/>
        </a:accent6>
        <a:hlink>
          <a:srgbClr val="006637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B7300"/>
        </a:accent1>
        <a:accent2>
          <a:srgbClr val="177339"/>
        </a:accent2>
        <a:accent3>
          <a:srgbClr val="FFFFFF"/>
        </a:accent3>
        <a:accent4>
          <a:srgbClr val="000000"/>
        </a:accent4>
        <a:accent5>
          <a:srgbClr val="BABCAA"/>
        </a:accent5>
        <a:accent6>
          <a:srgbClr val="146833"/>
        </a:accent6>
        <a:hlink>
          <a:srgbClr val="336600"/>
        </a:hlink>
        <a:folHlink>
          <a:srgbClr val="1753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7548C"/>
        </a:accent1>
        <a:accent2>
          <a:srgbClr val="376E00"/>
        </a:accent2>
        <a:accent3>
          <a:srgbClr val="FFFFFF"/>
        </a:accent3>
        <a:accent4>
          <a:srgbClr val="000000"/>
        </a:accent4>
        <a:accent5>
          <a:srgbClr val="B8B3C5"/>
        </a:accent5>
        <a:accent6>
          <a:srgbClr val="316300"/>
        </a:accent6>
        <a:hlink>
          <a:srgbClr val="602966"/>
        </a:hlink>
        <a:folHlink>
          <a:srgbClr val="73372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05500"/>
        </a:accent1>
        <a:accent2>
          <a:srgbClr val="8C3853"/>
        </a:accent2>
        <a:accent3>
          <a:srgbClr val="FFFFFF"/>
        </a:accent3>
        <a:accent4>
          <a:srgbClr val="000000"/>
        </a:accent4>
        <a:accent5>
          <a:srgbClr val="C0B4AA"/>
        </a:accent5>
        <a:accent6>
          <a:srgbClr val="7E324A"/>
        </a:accent6>
        <a:hlink>
          <a:srgbClr val="394980"/>
        </a:hlink>
        <a:folHlink>
          <a:srgbClr val="3061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ind_2959_slide</Template>
  <TotalTime>1833</TotalTime>
  <Words>2151</Words>
  <Application>Microsoft Office PowerPoint</Application>
  <PresentationFormat>On-screen Show (4:3)</PresentationFormat>
  <Paragraphs>337</Paragraphs>
  <Slides>38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ind_2959_slide</vt:lpstr>
      <vt:lpstr>1_Default Design</vt:lpstr>
      <vt:lpstr>OBESITY मोटापा </vt:lpstr>
      <vt:lpstr> OBESITY मोटापा  </vt:lpstr>
      <vt:lpstr>PowerPoint Presentation</vt:lpstr>
      <vt:lpstr>PowerPoint Presentation</vt:lpstr>
      <vt:lpstr>PowerPoint Presentation</vt:lpstr>
      <vt:lpstr>Causes of obesity मोटापे के कारण</vt:lpstr>
      <vt:lpstr>PowerPoint Presentation</vt:lpstr>
      <vt:lpstr>मोटापे के लक्षण</vt:lpstr>
      <vt:lpstr>                 मोटापे  से स्वास्थ्य पर प्रभाव</vt:lpstr>
      <vt:lpstr>                  मोटापे  से स्वास्थ्य पर प्रभाव</vt:lpstr>
      <vt:lpstr>OBESE BASED ON DATA FOR THE  NATIONAL HEAITH  SURVEY</vt:lpstr>
      <vt:lpstr>PowerPoint Presentation</vt:lpstr>
      <vt:lpstr>      asana  आसन</vt:lpstr>
      <vt:lpstr>  ASANA आसन</vt:lpstr>
      <vt:lpstr>        </vt:lpstr>
      <vt:lpstr>Precautions</vt:lpstr>
      <vt:lpstr>Sarvangasana (सर्वांगासन )</vt:lpstr>
      <vt:lpstr>Precautions</vt:lpstr>
      <vt:lpstr>    HALASANA   हलासन   BENEFITS   </vt:lpstr>
      <vt:lpstr>Precautions</vt:lpstr>
      <vt:lpstr>Paschimottanasana  Ikf”peksRrklu          Benefits</vt:lpstr>
      <vt:lpstr>Precautions</vt:lpstr>
      <vt:lpstr>Naukasana      नौकासन                                        Benefits  </vt:lpstr>
      <vt:lpstr>PowerPoint Presentation</vt:lpstr>
      <vt:lpstr>                                                   Shalabhasana   शलभासन                                        Benefits</vt:lpstr>
      <vt:lpstr>Precautions </vt:lpstr>
      <vt:lpstr>  Pawanmuktasana                                             Benefits   </vt:lpstr>
      <vt:lpstr>       Precautions </vt:lpstr>
      <vt:lpstr> Dhanurasana                                                                Benefits</vt:lpstr>
      <vt:lpstr>PowerPoint Presentation</vt:lpstr>
      <vt:lpstr>Surya Namaskar  </vt:lpstr>
      <vt:lpstr>PowerPoint Presentation</vt:lpstr>
      <vt:lpstr>                         Precautions</vt:lpstr>
      <vt:lpstr>       Surya Namaskar                     Benefits</vt:lpstr>
      <vt:lpstr>PowerPoint Presentation</vt:lpstr>
      <vt:lpstr>ASANA PRACTICE PROTOCOL (1hr / 6 days/  12 Weeks) Progressive load adopted  </vt:lpstr>
      <vt:lpstr>                          REFERENCES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Unknown User</cp:lastModifiedBy>
  <cp:revision>695</cp:revision>
  <dcterms:created xsi:type="dcterms:W3CDTF">2016-11-26T02:36:41Z</dcterms:created>
  <dcterms:modified xsi:type="dcterms:W3CDTF">2026-04-25T04:47:50Z</dcterms:modified>
</cp:coreProperties>
</file>